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256" r:id="rId2"/>
    <p:sldId id="268" r:id="rId3"/>
    <p:sldId id="265" r:id="rId4"/>
    <p:sldId id="269" r:id="rId5"/>
    <p:sldId id="273" r:id="rId6"/>
    <p:sldId id="281" r:id="rId7"/>
    <p:sldId id="262" r:id="rId8"/>
    <p:sldId id="274" r:id="rId9"/>
    <p:sldId id="275" r:id="rId10"/>
    <p:sldId id="279" r:id="rId11"/>
    <p:sldId id="263" r:id="rId12"/>
    <p:sldId id="278" r:id="rId13"/>
    <p:sldId id="276" r:id="rId14"/>
    <p:sldId id="280" r:id="rId15"/>
    <p:sldId id="270" r:id="rId16"/>
    <p:sldId id="271" r:id="rId17"/>
    <p:sldId id="272" r:id="rId18"/>
    <p:sldId id="260" r:id="rId19"/>
    <p:sldId id="266" r:id="rId20"/>
    <p:sldId id="26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9"/>
    <p:restoredTop sz="94694"/>
  </p:normalViewPr>
  <p:slideViewPr>
    <p:cSldViewPr snapToGrid="0" snapToObjects="1">
      <p:cViewPr varScale="1">
        <p:scale>
          <a:sx n="72" d="100"/>
          <a:sy n="72" d="100"/>
        </p:scale>
        <p:origin x="642" y="66"/>
      </p:cViewPr>
      <p:guideLst/>
    </p:cSldViewPr>
  </p:slideViewPr>
  <p:notesTextViewPr>
    <p:cViewPr>
      <p:scale>
        <a:sx n="1" d="1"/>
        <a:sy n="1" d="1"/>
      </p:scale>
      <p:origin x="0" y="0"/>
    </p:cViewPr>
  </p:notesTextViewPr>
  <p:notesViewPr>
    <p:cSldViewPr snapToGrid="0" snapToObjects="1">
      <p:cViewPr varScale="1">
        <p:scale>
          <a:sx n="151" d="100"/>
          <a:sy n="151" d="100"/>
        </p:scale>
        <p:origin x="52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246A682-2295-F845-8C9A-DA88D2189BED}"/>
              </a:ext>
            </a:extLst>
          </p:cNvPr>
          <p:cNvSpPr>
            <a:spLocks noGrp="1"/>
          </p:cNvSpPr>
          <p:nvPr>
            <p:ph type="dt" sz="quarter" idx="1"/>
          </p:nvPr>
        </p:nvSpPr>
        <p:spPr>
          <a:xfrm>
            <a:off x="457200" y="8489557"/>
            <a:ext cx="2971800" cy="458788"/>
          </a:xfrm>
          <a:prstGeom prst="rect">
            <a:avLst/>
          </a:prstGeom>
        </p:spPr>
        <p:txBody>
          <a:bodyPr vert="horz" lIns="0" tIns="0" rIns="0" bIns="0" rtlCol="0" anchor="ctr" anchorCtr="0"/>
          <a:lstStyle>
            <a:lvl1pPr algn="r">
              <a:defRPr sz="1200"/>
            </a:lvl1pPr>
          </a:lstStyle>
          <a:p>
            <a:pPr algn="l"/>
            <a:fld id="{C6AF6FC4-78E0-C543-8F3C-D70813184B53}" type="datetimeFigureOut">
              <a:rPr lang="nl-NL" sz="1000" smtClean="0">
                <a:solidFill>
                  <a:schemeClr val="tx1">
                    <a:lumMod val="50000"/>
                    <a:lumOff val="50000"/>
                  </a:schemeClr>
                </a:solidFill>
                <a:latin typeface="Arial" panose="020B0604020202020204" pitchFamily="34" charset="0"/>
              </a:rPr>
              <a:pPr algn="l"/>
              <a:t>20-7-2021</a:t>
            </a:fld>
            <a:endParaRPr lang="nl-NL" sz="1000" dirty="0">
              <a:solidFill>
                <a:schemeClr val="tx1">
                  <a:lumMod val="50000"/>
                  <a:lumOff val="50000"/>
                </a:schemeClr>
              </a:solidFill>
              <a:latin typeface="Arial" panose="020B0604020202020204" pitchFamily="34" charset="0"/>
            </a:endParaRPr>
          </a:p>
        </p:txBody>
      </p:sp>
      <p:sp>
        <p:nvSpPr>
          <p:cNvPr id="7" name="Rechthoek 6">
            <a:extLst>
              <a:ext uri="{FF2B5EF4-FFF2-40B4-BE49-F238E27FC236}">
                <a16:creationId xmlns:a16="http://schemas.microsoft.com/office/drawing/2014/main" id="{0C279E83-3929-DD44-A18C-FFD4EE412F2D}"/>
              </a:ext>
            </a:extLst>
          </p:cNvPr>
          <p:cNvSpPr/>
          <p:nvPr/>
        </p:nvSpPr>
        <p:spPr>
          <a:xfrm>
            <a:off x="6199466" y="8538951"/>
            <a:ext cx="360000" cy="36000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i="0" dirty="0">
              <a:ln w="6350">
                <a:solidFill>
                  <a:schemeClr val="accent3"/>
                </a:solidFill>
              </a:ln>
              <a:solidFill>
                <a:schemeClr val="bg1"/>
              </a:solidFill>
              <a:effectLst/>
              <a:latin typeface="Arial" panose="020B0604020202020204" pitchFamily="34" charset="0"/>
            </a:endParaRPr>
          </a:p>
        </p:txBody>
      </p:sp>
      <p:pic>
        <p:nvPicPr>
          <p:cNvPr id="9" name="Afbeelding 8">
            <a:extLst>
              <a:ext uri="{FF2B5EF4-FFF2-40B4-BE49-F238E27FC236}">
                <a16:creationId xmlns:a16="http://schemas.microsoft.com/office/drawing/2014/main" id="{F044757C-B685-7147-86BB-ADE769E17880}"/>
              </a:ext>
            </a:extLst>
          </p:cNvPr>
          <p:cNvPicPr>
            <a:picLocks noChangeAspect="1"/>
          </p:cNvPicPr>
          <p:nvPr/>
        </p:nvPicPr>
        <p:blipFill>
          <a:blip r:embed="rId2"/>
          <a:stretch>
            <a:fillRect/>
          </a:stretch>
        </p:blipFill>
        <p:spPr>
          <a:xfrm>
            <a:off x="6278758" y="236838"/>
            <a:ext cx="357980" cy="349635"/>
          </a:xfrm>
          <a:prstGeom prst="rect">
            <a:avLst/>
          </a:prstGeom>
        </p:spPr>
      </p:pic>
      <p:sp>
        <p:nvSpPr>
          <p:cNvPr id="10" name="Tijdelijke aanduiding voor dianummer 9">
            <a:extLst>
              <a:ext uri="{FF2B5EF4-FFF2-40B4-BE49-F238E27FC236}">
                <a16:creationId xmlns:a16="http://schemas.microsoft.com/office/drawing/2014/main" id="{02FD11F8-B1D0-934D-9048-9B3CB1C88CEF}"/>
              </a:ext>
            </a:extLst>
          </p:cNvPr>
          <p:cNvSpPr>
            <a:spLocks noGrp="1"/>
          </p:cNvSpPr>
          <p:nvPr>
            <p:ph type="sldNum" sz="quarter" idx="3"/>
          </p:nvPr>
        </p:nvSpPr>
        <p:spPr>
          <a:xfrm>
            <a:off x="6143193" y="8489557"/>
            <a:ext cx="472546" cy="458787"/>
          </a:xfrm>
          <a:prstGeom prst="rect">
            <a:avLst/>
          </a:prstGeom>
        </p:spPr>
        <p:txBody>
          <a:bodyPr vert="horz" lIns="0" tIns="0" rIns="0" bIns="0" rtlCol="0" anchor="ctr" anchorCtr="0"/>
          <a:lstStyle>
            <a:lvl1pPr algn="r">
              <a:defRPr sz="1200"/>
            </a:lvl1pPr>
          </a:lstStyle>
          <a:p>
            <a:pPr algn="ctr"/>
            <a:fld id="{0BD7B7AF-C237-8B47-ADAF-9D52F355DD5B}" type="slidenum">
              <a:rPr lang="nl-NL" sz="1000" smtClean="0">
                <a:solidFill>
                  <a:schemeClr val="tx1">
                    <a:lumMod val="50000"/>
                    <a:lumOff val="50000"/>
                  </a:schemeClr>
                </a:solidFill>
                <a:latin typeface="Arial" panose="020B0604020202020204" pitchFamily="34" charset="0"/>
              </a:rPr>
              <a:pPr algn="ctr"/>
              <a:t>‹#›</a:t>
            </a:fld>
            <a:endParaRPr lang="nl-NL" sz="10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91364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5F8AB0F6-68DF-6244-8D0E-4B9353664025}" type="datetimeFigureOut">
              <a:rPr lang="nl-NL" smtClean="0"/>
              <a:pPr/>
              <a:t>20-7-2021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10BE50C-EB94-7141-9DE1-2178D4C1A0DC}" type="slidenum">
              <a:rPr lang="nl-NL" smtClean="0"/>
              <a:pPr/>
              <a:t>‹#›</a:t>
            </a:fld>
            <a:endParaRPr lang="nl-NL" dirty="0"/>
          </a:p>
        </p:txBody>
      </p:sp>
    </p:spTree>
    <p:extLst>
      <p:ext uri="{BB962C8B-B14F-4D97-AF65-F5344CB8AC3E}">
        <p14:creationId xmlns:p14="http://schemas.microsoft.com/office/powerpoint/2010/main" val="9226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1</a:t>
            </a:fld>
            <a:endParaRPr lang="nl-NL" dirty="0"/>
          </a:p>
        </p:txBody>
      </p:sp>
    </p:spTree>
    <p:extLst>
      <p:ext uri="{BB962C8B-B14F-4D97-AF65-F5344CB8AC3E}">
        <p14:creationId xmlns:p14="http://schemas.microsoft.com/office/powerpoint/2010/main" val="185097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C7CC9C-1026-4750-B25B-412C55D1FE49}" type="slidenum">
              <a:rPr lang="en-GB" smtClean="0"/>
              <a:t>2</a:t>
            </a:fld>
            <a:endParaRPr lang="en-GB"/>
          </a:p>
        </p:txBody>
      </p:sp>
    </p:spTree>
    <p:extLst>
      <p:ext uri="{BB962C8B-B14F-4D97-AF65-F5344CB8AC3E}">
        <p14:creationId xmlns:p14="http://schemas.microsoft.com/office/powerpoint/2010/main" val="185907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C7CC9C-1026-4750-B25B-412C55D1FE49}" type="slidenum">
              <a:rPr lang="en-GB" smtClean="0"/>
              <a:t>3</a:t>
            </a:fld>
            <a:endParaRPr lang="en-GB"/>
          </a:p>
        </p:txBody>
      </p:sp>
    </p:spTree>
    <p:extLst>
      <p:ext uri="{BB962C8B-B14F-4D97-AF65-F5344CB8AC3E}">
        <p14:creationId xmlns:p14="http://schemas.microsoft.com/office/powerpoint/2010/main" val="360389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C7CC9C-1026-4750-B25B-412C55D1FE49}" type="slidenum">
              <a:rPr lang="en-GB" smtClean="0"/>
              <a:t>7</a:t>
            </a:fld>
            <a:endParaRPr lang="en-GB"/>
          </a:p>
        </p:txBody>
      </p:sp>
    </p:spTree>
    <p:extLst>
      <p:ext uri="{BB962C8B-B14F-4D97-AF65-F5344CB8AC3E}">
        <p14:creationId xmlns:p14="http://schemas.microsoft.com/office/powerpoint/2010/main" val="63905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C7CC9C-1026-4750-B25B-412C55D1FE49}" type="slidenum">
              <a:rPr lang="en-GB" smtClean="0"/>
              <a:t>11</a:t>
            </a:fld>
            <a:endParaRPr lang="en-GB"/>
          </a:p>
        </p:txBody>
      </p:sp>
    </p:spTree>
    <p:extLst>
      <p:ext uri="{BB962C8B-B14F-4D97-AF65-F5344CB8AC3E}">
        <p14:creationId xmlns:p14="http://schemas.microsoft.com/office/powerpoint/2010/main" val="153104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3C7CC9C-1026-4750-B25B-412C55D1FE49}" type="slidenum">
              <a:rPr lang="en-GB" smtClean="0"/>
              <a:t>18</a:t>
            </a:fld>
            <a:endParaRPr lang="en-GB"/>
          </a:p>
        </p:txBody>
      </p:sp>
    </p:spTree>
    <p:extLst>
      <p:ext uri="{BB962C8B-B14F-4D97-AF65-F5344CB8AC3E}">
        <p14:creationId xmlns:p14="http://schemas.microsoft.com/office/powerpoint/2010/main" val="89830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C7CC9C-1026-4750-B25B-412C55D1FE49}" type="slidenum">
              <a:rPr lang="en-GB" smtClean="0"/>
              <a:t>19</a:t>
            </a:fld>
            <a:endParaRPr lang="en-GB"/>
          </a:p>
        </p:txBody>
      </p:sp>
    </p:spTree>
    <p:extLst>
      <p:ext uri="{BB962C8B-B14F-4D97-AF65-F5344CB8AC3E}">
        <p14:creationId xmlns:p14="http://schemas.microsoft.com/office/powerpoint/2010/main" val="335940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C7CC9C-1026-4750-B25B-412C55D1FE49}" type="slidenum">
              <a:rPr lang="en-GB" smtClean="0"/>
              <a:t>20</a:t>
            </a:fld>
            <a:endParaRPr lang="en-GB"/>
          </a:p>
        </p:txBody>
      </p:sp>
    </p:spTree>
    <p:extLst>
      <p:ext uri="{BB962C8B-B14F-4D97-AF65-F5344CB8AC3E}">
        <p14:creationId xmlns:p14="http://schemas.microsoft.com/office/powerpoint/2010/main" val="2625922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6A27FF7-7900-0E4B-A7BD-0C75A50C60E1}"/>
              </a:ext>
            </a:extLst>
          </p:cNvPr>
          <p:cNvSpPr/>
          <p:nvPr userDrawn="1"/>
        </p:nvSpPr>
        <p:spPr>
          <a:xfrm>
            <a:off x="0" y="0"/>
            <a:ext cx="12192000" cy="1933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panose="020B0604020202020204" pitchFamily="34" charset="0"/>
            </a:endParaRPr>
          </a:p>
        </p:txBody>
      </p:sp>
      <p:sp>
        <p:nvSpPr>
          <p:cNvPr id="3" name="Ondertitel 2">
            <a:extLst>
              <a:ext uri="{FF2B5EF4-FFF2-40B4-BE49-F238E27FC236}">
                <a16:creationId xmlns:a16="http://schemas.microsoft.com/office/drawing/2014/main" id="{24595676-91C4-A94F-BC6F-078C9E742132}"/>
              </a:ext>
            </a:extLst>
          </p:cNvPr>
          <p:cNvSpPr>
            <a:spLocks noGrp="1"/>
          </p:cNvSpPr>
          <p:nvPr>
            <p:ph type="subTitle" idx="1"/>
          </p:nvPr>
        </p:nvSpPr>
        <p:spPr>
          <a:xfrm>
            <a:off x="838201" y="3696454"/>
            <a:ext cx="5935394" cy="1561592"/>
          </a:xfrm>
        </p:spPr>
        <p:txBody>
          <a:bodyPr>
            <a:normAutofit/>
          </a:bodyPr>
          <a:lstStyle>
            <a:lvl1pPr marL="0" indent="0" algn="l">
              <a:lnSpc>
                <a:spcPts val="2800"/>
              </a:lnSpc>
              <a:buNone/>
              <a:defRPr sz="22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6" name="Tijdelijke aanduiding voor afbeelding 15">
            <a:extLst>
              <a:ext uri="{FF2B5EF4-FFF2-40B4-BE49-F238E27FC236}">
                <a16:creationId xmlns:a16="http://schemas.microsoft.com/office/drawing/2014/main" id="{FB068E36-C549-1A45-8E22-8C614447CC6A}"/>
              </a:ext>
            </a:extLst>
          </p:cNvPr>
          <p:cNvSpPr>
            <a:spLocks noGrp="1"/>
          </p:cNvSpPr>
          <p:nvPr>
            <p:ph type="pic" sz="quarter" idx="13"/>
          </p:nvPr>
        </p:nvSpPr>
        <p:spPr>
          <a:xfrm>
            <a:off x="6984610" y="1599955"/>
            <a:ext cx="5268350" cy="3436280"/>
          </a:xfrm>
          <a:prstGeom prst="rect">
            <a:avLst/>
          </a:prstGeom>
          <a:solidFill>
            <a:schemeClr val="bg1"/>
          </a:solidFill>
          <a:ln w="12700">
            <a:solidFill>
              <a:schemeClr val="accent1"/>
            </a:solidFill>
          </a:ln>
          <a:effectLst>
            <a:outerShdw blurRad="76200" dist="76200" dir="2700000" algn="tl" rotWithShape="0">
              <a:prstClr val="black">
                <a:alpha val="20000"/>
              </a:prstClr>
            </a:outerShdw>
            <a:softEdge rad="0"/>
          </a:effectLst>
        </p:spPr>
        <p:txBody>
          <a:bodyPr anchor="ctr" anchorCtr="0"/>
          <a:lstStyle>
            <a:lvl1pPr marL="0" indent="0" algn="ctr">
              <a:buFontTx/>
              <a:buNone/>
              <a:defRPr/>
            </a:lvl1pPr>
          </a:lstStyle>
          <a:p>
            <a:r>
              <a:rPr lang="en-US"/>
              <a:t>Click icon to add picture</a:t>
            </a:r>
            <a:endParaRPr lang="nl-NL" dirty="0"/>
          </a:p>
        </p:txBody>
      </p:sp>
      <p:pic>
        <p:nvPicPr>
          <p:cNvPr id="13" name="Afbeelding 12">
            <a:extLst>
              <a:ext uri="{FF2B5EF4-FFF2-40B4-BE49-F238E27FC236}">
                <a16:creationId xmlns:a16="http://schemas.microsoft.com/office/drawing/2014/main" id="{220FCE8A-EB6D-BB4A-921F-3E8290738080}"/>
              </a:ext>
            </a:extLst>
          </p:cNvPr>
          <p:cNvPicPr>
            <a:picLocks noChangeAspect="1"/>
          </p:cNvPicPr>
          <p:nvPr userDrawn="1"/>
        </p:nvPicPr>
        <p:blipFill>
          <a:blip r:embed="rId2"/>
          <a:stretch>
            <a:fillRect/>
          </a:stretch>
        </p:blipFill>
        <p:spPr>
          <a:xfrm>
            <a:off x="838200" y="545400"/>
            <a:ext cx="3060000" cy="575678"/>
          </a:xfrm>
          <a:prstGeom prst="rect">
            <a:avLst/>
          </a:prstGeom>
        </p:spPr>
      </p:pic>
      <p:sp>
        <p:nvSpPr>
          <p:cNvPr id="17" name="Tekstvak 16">
            <a:extLst>
              <a:ext uri="{FF2B5EF4-FFF2-40B4-BE49-F238E27FC236}">
                <a16:creationId xmlns:a16="http://schemas.microsoft.com/office/drawing/2014/main" id="{CD953A37-0D0A-5D45-963E-F77513DAF949}"/>
              </a:ext>
            </a:extLst>
          </p:cNvPr>
          <p:cNvSpPr txBox="1"/>
          <p:nvPr userDrawn="1"/>
        </p:nvSpPr>
        <p:spPr>
          <a:xfrm>
            <a:off x="0" y="6312600"/>
            <a:ext cx="2743200" cy="531460"/>
          </a:xfrm>
          <a:prstGeom prst="rect">
            <a:avLst/>
          </a:prstGeom>
          <a:solidFill>
            <a:schemeClr val="accent3"/>
          </a:solidFill>
        </p:spPr>
        <p:txBody>
          <a:bodyPr wrap="square" lIns="864000" tIns="72000" rIns="0" bIns="18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cap="all" baseline="0" dirty="0">
                <a:solidFill>
                  <a:schemeClr val="bg1"/>
                </a:solidFill>
                <a:effectLst/>
                <a:latin typeface="Arial" panose="020B0604020202020204" pitchFamily="34" charset="0"/>
                <a:ea typeface="+mn-ea"/>
                <a:cs typeface="+mn-cs"/>
              </a:rPr>
              <a:t>SKILLSEA.EU</a:t>
            </a:r>
          </a:p>
        </p:txBody>
      </p:sp>
      <p:sp>
        <p:nvSpPr>
          <p:cNvPr id="12" name="Titel 1">
            <a:extLst>
              <a:ext uri="{FF2B5EF4-FFF2-40B4-BE49-F238E27FC236}">
                <a16:creationId xmlns:a16="http://schemas.microsoft.com/office/drawing/2014/main" id="{42142C7B-9A0C-2444-AFAD-D6D68AD850E9}"/>
              </a:ext>
            </a:extLst>
          </p:cNvPr>
          <p:cNvSpPr>
            <a:spLocks noGrp="1"/>
          </p:cNvSpPr>
          <p:nvPr>
            <p:ph type="ctrTitle"/>
          </p:nvPr>
        </p:nvSpPr>
        <p:spPr>
          <a:xfrm>
            <a:off x="-8326" y="2144573"/>
            <a:ext cx="7471611" cy="907153"/>
          </a:xfrm>
          <a:gradFill>
            <a:gsLst>
              <a:gs pos="0">
                <a:schemeClr val="tx2"/>
              </a:gs>
              <a:gs pos="100000">
                <a:schemeClr val="accent1"/>
              </a:gs>
            </a:gsLst>
            <a:lin ang="5400000" scaled="1"/>
          </a:gradFill>
          <a:ln>
            <a:noFill/>
          </a:ln>
        </p:spPr>
        <p:txBody>
          <a:bodyPr wrap="square" lIns="864000" tIns="72000" rIns="180000" bIns="72000" anchor="ctr" anchorCtr="0">
            <a:spAutoFit/>
          </a:bodyPr>
          <a:lstStyle/>
          <a:p>
            <a:r>
              <a:rPr lang="en-US" sz="4000">
                <a:ln>
                  <a:noFill/>
                </a:ln>
                <a:solidFill>
                  <a:schemeClr val="bg1"/>
                </a:solidFill>
              </a:rPr>
              <a:t>Click to edit Master title style</a:t>
            </a:r>
            <a:endParaRPr lang="nl-NL" dirty="0"/>
          </a:p>
        </p:txBody>
      </p:sp>
      <p:pic>
        <p:nvPicPr>
          <p:cNvPr id="10" name="Afbeelding 9">
            <a:extLst>
              <a:ext uri="{FF2B5EF4-FFF2-40B4-BE49-F238E27FC236}">
                <a16:creationId xmlns:a16="http://schemas.microsoft.com/office/drawing/2014/main" id="{85D0B1C9-8D79-7B42-A0CC-A534773F7B9F}"/>
              </a:ext>
            </a:extLst>
          </p:cNvPr>
          <p:cNvPicPr>
            <a:picLocks noChangeAspect="1"/>
          </p:cNvPicPr>
          <p:nvPr userDrawn="1"/>
        </p:nvPicPr>
        <p:blipFill>
          <a:blip r:embed="rId3">
            <a:alphaModFix amt="10000"/>
          </a:blip>
          <a:srcRect/>
          <a:stretch/>
        </p:blipFill>
        <p:spPr>
          <a:xfrm>
            <a:off x="-892587" y="1496410"/>
            <a:ext cx="4473987" cy="6857033"/>
          </a:xfrm>
          <a:prstGeom prst="rect">
            <a:avLst/>
          </a:prstGeom>
        </p:spPr>
      </p:pic>
    </p:spTree>
    <p:extLst>
      <p:ext uri="{BB962C8B-B14F-4D97-AF65-F5344CB8AC3E}">
        <p14:creationId xmlns:p14="http://schemas.microsoft.com/office/powerpoint/2010/main" val="303584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A5470-200A-6644-8832-2F6B2C1732F5}"/>
              </a:ext>
            </a:extLst>
          </p:cNvPr>
          <p:cNvSpPr>
            <a:spLocks noGrp="1"/>
          </p:cNvSpPr>
          <p:nvPr>
            <p:ph type="title"/>
          </p:nvPr>
        </p:nvSpPr>
        <p:spPr/>
        <p:txBody>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endParaRPr lang="nl-NL" dirty="0"/>
          </a:p>
        </p:txBody>
      </p:sp>
      <p:sp>
        <p:nvSpPr>
          <p:cNvPr id="3" name="Tijdelijke aanduiding voor inhoud 2">
            <a:extLst>
              <a:ext uri="{FF2B5EF4-FFF2-40B4-BE49-F238E27FC236}">
                <a16:creationId xmlns:a16="http://schemas.microsoft.com/office/drawing/2014/main" id="{98067477-D6E8-F247-BF4C-69865182CA2B}"/>
              </a:ext>
            </a:extLst>
          </p:cNvPr>
          <p:cNvSpPr>
            <a:spLocks noGrp="1"/>
          </p:cNvSpPr>
          <p:nvPr>
            <p:ph idx="1" hasCustomPrompt="1"/>
          </p:nvPr>
        </p:nvSpPr>
        <p:spPr>
          <a:xfrm>
            <a:off x="838200" y="1825625"/>
            <a:ext cx="10515600" cy="4351338"/>
          </a:xfrm>
        </p:spPr>
        <p:txBody>
          <a:bodyPr>
            <a:noAutofit/>
          </a:bodyPr>
          <a:lstStyle>
            <a:lvl1pPr marL="252000" indent="-252000" defTabSz="252000">
              <a:defRPr sz="2500" baseline="0">
                <a:latin typeface="Arial" panose="020B0604020202020204" pitchFamily="34" charset="0"/>
              </a:defRPr>
            </a:lvl1pPr>
            <a:lvl2pPr>
              <a:defRPr/>
            </a:lvl2pPr>
            <a:lvl3pPr>
              <a:defRPr/>
            </a:lvl3pPr>
          </a:lstStyle>
          <a:p>
            <a:r>
              <a:rPr lang="nl-NL" dirty="0">
                <a:cs typeface="Arial" panose="020B0604020202020204" pitchFamily="34" charset="0"/>
              </a:rPr>
              <a:t>Niveau 1</a:t>
            </a:r>
          </a:p>
          <a:p>
            <a:pPr marL="504000" lvl="1" indent="-252000">
              <a:buClr>
                <a:schemeClr val="tx2"/>
              </a:buClr>
              <a:buSzPct val="120000"/>
            </a:pPr>
            <a:r>
              <a:rPr lang="nl-NL" dirty="0">
                <a:latin typeface="Arial" panose="020B0604020202020204" pitchFamily="34" charset="0"/>
                <a:cs typeface="Arial" panose="020B0604020202020204" pitchFamily="34" charset="0"/>
              </a:rPr>
              <a:t>Niveau 2</a:t>
            </a:r>
          </a:p>
          <a:p>
            <a:pPr marL="684000" lvl="2" indent="-180000">
              <a:buClr>
                <a:schemeClr val="accent1"/>
              </a:buClr>
              <a:buSzPct val="80000"/>
            </a:pPr>
            <a:r>
              <a:rPr lang="nl-NL" dirty="0">
                <a:latin typeface="Arial" panose="020B0604020202020204" pitchFamily="34" charset="0"/>
                <a:cs typeface="Arial" panose="020B0604020202020204" pitchFamily="34" charset="0"/>
              </a:rPr>
              <a:t>Niveau 3</a:t>
            </a:r>
          </a:p>
        </p:txBody>
      </p:sp>
    </p:spTree>
    <p:extLst>
      <p:ext uri="{BB962C8B-B14F-4D97-AF65-F5344CB8AC3E}">
        <p14:creationId xmlns:p14="http://schemas.microsoft.com/office/powerpoint/2010/main" val="164913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D5DE4-FE2C-E446-9367-772DFFF0E241}"/>
              </a:ext>
            </a:extLst>
          </p:cNvPr>
          <p:cNvSpPr>
            <a:spLocks noGrp="1"/>
          </p:cNvSpPr>
          <p:nvPr>
            <p:ph type="title"/>
          </p:nvPr>
        </p:nvSpPr>
        <p:spPr/>
        <p:txBody>
          <a:body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6396CF59-CFD7-8646-B222-49D6C16E0CE2}"/>
              </a:ext>
            </a:extLst>
          </p:cNvPr>
          <p:cNvSpPr>
            <a:spLocks noGrp="1"/>
          </p:cNvSpPr>
          <p:nvPr>
            <p:ph sz="half" idx="1"/>
          </p:nvPr>
        </p:nvSpPr>
        <p:spPr>
          <a:xfrm>
            <a:off x="838200" y="1825625"/>
            <a:ext cx="5181600" cy="4351338"/>
          </a:xfrm>
        </p:spPr>
        <p:txBody>
          <a:bodyPr/>
          <a:lstStyle/>
          <a:p>
            <a:pPr lvl="0"/>
            <a:r>
              <a:rPr lang="en-US"/>
              <a:t>Edit Master text styles</a:t>
            </a:r>
          </a:p>
        </p:txBody>
      </p:sp>
      <p:sp>
        <p:nvSpPr>
          <p:cNvPr id="4" name="Tijdelijke aanduiding voor inhoud 3">
            <a:extLst>
              <a:ext uri="{FF2B5EF4-FFF2-40B4-BE49-F238E27FC236}">
                <a16:creationId xmlns:a16="http://schemas.microsoft.com/office/drawing/2014/main" id="{391998F9-55A4-AB41-B6E5-9DD5CCB0B8F9}"/>
              </a:ext>
            </a:extLst>
          </p:cNvPr>
          <p:cNvSpPr>
            <a:spLocks noGrp="1"/>
          </p:cNvSpPr>
          <p:nvPr>
            <p:ph sz="half" idx="2"/>
          </p:nvPr>
        </p:nvSpPr>
        <p:spPr>
          <a:xfrm>
            <a:off x="6172200" y="1825625"/>
            <a:ext cx="5181600" cy="4351338"/>
          </a:xfrm>
        </p:spPr>
        <p:txBody>
          <a:bodyPr/>
          <a:lstStyle/>
          <a:p>
            <a:pPr lvl="0"/>
            <a:r>
              <a:rPr lang="en-US"/>
              <a:t>Edit Master text styles</a:t>
            </a:r>
          </a:p>
        </p:txBody>
      </p:sp>
    </p:spTree>
    <p:extLst>
      <p:ext uri="{BB962C8B-B14F-4D97-AF65-F5344CB8AC3E}">
        <p14:creationId xmlns:p14="http://schemas.microsoft.com/office/powerpoint/2010/main" val="204328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043FE-BF0D-1F4F-B679-CA73B319B670}"/>
              </a:ext>
            </a:extLst>
          </p:cNvPr>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94164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CD0C-C5DE-43BA-A811-C8FB69A4AF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593FE9-8FC4-446A-AAF6-277A1DA10D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EB85D0-A9E1-43DE-9E80-9F2D371CB631}"/>
              </a:ext>
            </a:extLst>
          </p:cNvPr>
          <p:cNvSpPr>
            <a:spLocks noGrp="1"/>
          </p:cNvSpPr>
          <p:nvPr>
            <p:ph type="dt" sz="half" idx="10"/>
          </p:nvPr>
        </p:nvSpPr>
        <p:spPr/>
        <p:txBody>
          <a:bodyPr/>
          <a:lstStyle/>
          <a:p>
            <a:fld id="{0273AE78-FE2A-4AC9-8F65-A83354EFFF78}" type="datetimeFigureOut">
              <a:rPr lang="en-GB" smtClean="0"/>
              <a:t>20/07/2021</a:t>
            </a:fld>
            <a:endParaRPr lang="en-GB"/>
          </a:p>
        </p:txBody>
      </p:sp>
      <p:sp>
        <p:nvSpPr>
          <p:cNvPr id="5" name="Footer Placeholder 4">
            <a:extLst>
              <a:ext uri="{FF2B5EF4-FFF2-40B4-BE49-F238E27FC236}">
                <a16:creationId xmlns:a16="http://schemas.microsoft.com/office/drawing/2014/main" id="{BA00527B-A9D4-4F67-A216-EB4DA1A064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5018E7-7C93-4943-A56A-FE8F35D37AC9}"/>
              </a:ext>
            </a:extLst>
          </p:cNvPr>
          <p:cNvSpPr>
            <a:spLocks noGrp="1"/>
          </p:cNvSpPr>
          <p:nvPr>
            <p:ph type="sldNum" sz="quarter" idx="12"/>
          </p:nvPr>
        </p:nvSpPr>
        <p:spPr/>
        <p:txBody>
          <a:bodyPr/>
          <a:lstStyle/>
          <a:p>
            <a:fld id="{A3C2894C-BB5C-4712-AF15-1445F4D37D79}" type="slidenum">
              <a:rPr lang="en-GB" smtClean="0"/>
              <a:t>‹#›</a:t>
            </a:fld>
            <a:endParaRPr lang="en-GB"/>
          </a:p>
        </p:txBody>
      </p:sp>
    </p:spTree>
    <p:extLst>
      <p:ext uri="{BB962C8B-B14F-4D97-AF65-F5344CB8AC3E}">
        <p14:creationId xmlns:p14="http://schemas.microsoft.com/office/powerpoint/2010/main" val="282059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876E68-BC7F-46DE-B3A5-26E0184ED37F}"/>
              </a:ext>
            </a:extLst>
          </p:cNvPr>
          <p:cNvSpPr>
            <a:spLocks noGrp="1"/>
          </p:cNvSpPr>
          <p:nvPr>
            <p:ph type="dt" sz="half" idx="10"/>
          </p:nvPr>
        </p:nvSpPr>
        <p:spPr/>
        <p:txBody>
          <a:bodyPr/>
          <a:lstStyle/>
          <a:p>
            <a:fld id="{0273AE78-FE2A-4AC9-8F65-A83354EFFF78}" type="datetimeFigureOut">
              <a:rPr lang="en-GB" smtClean="0"/>
              <a:t>20/07/2021</a:t>
            </a:fld>
            <a:endParaRPr lang="en-GB"/>
          </a:p>
        </p:txBody>
      </p:sp>
      <p:sp>
        <p:nvSpPr>
          <p:cNvPr id="3" name="Footer Placeholder 2">
            <a:extLst>
              <a:ext uri="{FF2B5EF4-FFF2-40B4-BE49-F238E27FC236}">
                <a16:creationId xmlns:a16="http://schemas.microsoft.com/office/drawing/2014/main" id="{70ABC806-2D5E-4A89-8169-3716CA5B97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AAC224-C631-4C92-8380-4F74DF9F59AB}"/>
              </a:ext>
            </a:extLst>
          </p:cNvPr>
          <p:cNvSpPr>
            <a:spLocks noGrp="1"/>
          </p:cNvSpPr>
          <p:nvPr>
            <p:ph type="sldNum" sz="quarter" idx="12"/>
          </p:nvPr>
        </p:nvSpPr>
        <p:spPr/>
        <p:txBody>
          <a:bodyPr/>
          <a:lstStyle/>
          <a:p>
            <a:fld id="{A3C2894C-BB5C-4712-AF15-1445F4D37D79}" type="slidenum">
              <a:rPr lang="en-GB" smtClean="0"/>
              <a:t>‹#›</a:t>
            </a:fld>
            <a:endParaRPr lang="en-GB"/>
          </a:p>
        </p:txBody>
      </p:sp>
    </p:spTree>
    <p:extLst>
      <p:ext uri="{BB962C8B-B14F-4D97-AF65-F5344CB8AC3E}">
        <p14:creationId xmlns:p14="http://schemas.microsoft.com/office/powerpoint/2010/main" val="33452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169FED8-1956-B143-9127-F0BD2A936174}"/>
              </a:ext>
            </a:extLst>
          </p:cNvPr>
          <p:cNvSpPr/>
          <p:nvPr userDrawn="1"/>
        </p:nvSpPr>
        <p:spPr>
          <a:xfrm>
            <a:off x="0" y="6214912"/>
            <a:ext cx="12192000" cy="64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BB55912D-34A7-304B-BFC3-C87F6B2F0232}"/>
              </a:ext>
            </a:extLst>
          </p:cNvPr>
          <p:cNvSpPr>
            <a:spLocks noGrp="1"/>
          </p:cNvSpPr>
          <p:nvPr>
            <p:ph type="title"/>
          </p:nvPr>
        </p:nvSpPr>
        <p:spPr>
          <a:xfrm>
            <a:off x="838200" y="250929"/>
            <a:ext cx="10515600" cy="1152755"/>
          </a:xfrm>
          <a:prstGeom prst="rect">
            <a:avLst/>
          </a:prstGeom>
        </p:spPr>
        <p:txBody>
          <a:bodyPr vert="horz" lIns="0" tIns="0" rIns="0" bIns="0" rtlCol="0" anchor="ctr">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B2202889-E136-3F40-94AD-A8E157CF75D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r>
              <a:rPr lang="nl-NL" dirty="0"/>
              <a:t>Tekststijl van het model bewerken</a:t>
            </a:r>
          </a:p>
          <a:p>
            <a:pPr lvl="1"/>
            <a:r>
              <a:rPr lang="nl-NL" dirty="0"/>
              <a:t>Tweede niveau</a:t>
            </a:r>
          </a:p>
          <a:p>
            <a:pPr lvl="2"/>
            <a:r>
              <a:rPr lang="nl-NL" dirty="0"/>
              <a:t>Derde niveau</a:t>
            </a:r>
          </a:p>
          <a:p>
            <a:pPr lvl="3"/>
            <a:r>
              <a:rPr lang="nl-NL" dirty="0"/>
              <a:t>Vierde niveau</a:t>
            </a:r>
          </a:p>
        </p:txBody>
      </p:sp>
      <p:pic>
        <p:nvPicPr>
          <p:cNvPr id="15" name="Afbeelding 14">
            <a:extLst>
              <a:ext uri="{FF2B5EF4-FFF2-40B4-BE49-F238E27FC236}">
                <a16:creationId xmlns:a16="http://schemas.microsoft.com/office/drawing/2014/main" id="{78B7A84C-9E60-8242-82A9-B1C88CB20918}"/>
              </a:ext>
            </a:extLst>
          </p:cNvPr>
          <p:cNvPicPr>
            <a:picLocks noChangeAspect="1"/>
          </p:cNvPicPr>
          <p:nvPr userDrawn="1"/>
        </p:nvPicPr>
        <p:blipFill>
          <a:blip r:embed="rId8"/>
          <a:stretch>
            <a:fillRect/>
          </a:stretch>
        </p:blipFill>
        <p:spPr>
          <a:xfrm>
            <a:off x="11598333" y="313037"/>
            <a:ext cx="367200" cy="358640"/>
          </a:xfrm>
          <a:prstGeom prst="rect">
            <a:avLst/>
          </a:prstGeom>
        </p:spPr>
      </p:pic>
      <p:pic>
        <p:nvPicPr>
          <p:cNvPr id="16" name="Afbeelding 15">
            <a:extLst>
              <a:ext uri="{FF2B5EF4-FFF2-40B4-BE49-F238E27FC236}">
                <a16:creationId xmlns:a16="http://schemas.microsoft.com/office/drawing/2014/main" id="{AEC5AB2E-D5CE-684B-A3DB-A3571C222306}"/>
              </a:ext>
            </a:extLst>
          </p:cNvPr>
          <p:cNvPicPr>
            <a:picLocks noChangeAspect="1"/>
          </p:cNvPicPr>
          <p:nvPr userDrawn="1"/>
        </p:nvPicPr>
        <p:blipFill>
          <a:blip r:embed="rId9"/>
          <a:stretch>
            <a:fillRect/>
          </a:stretch>
        </p:blipFill>
        <p:spPr>
          <a:xfrm>
            <a:off x="10290988" y="6361475"/>
            <a:ext cx="1674545" cy="360000"/>
          </a:xfrm>
          <a:prstGeom prst="rect">
            <a:avLst/>
          </a:prstGeom>
        </p:spPr>
      </p:pic>
    </p:spTree>
    <p:extLst>
      <p:ext uri="{BB962C8B-B14F-4D97-AF65-F5344CB8AC3E}">
        <p14:creationId xmlns:p14="http://schemas.microsoft.com/office/powerpoint/2010/main" val="6648264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p:txStyles>
    <p:titleStyle>
      <a:lvl1pPr algn="l" defTabSz="914400" rtl="0" eaLnBrk="1" latinLnBrk="0" hangingPunct="1">
        <a:lnSpc>
          <a:spcPct val="90000"/>
        </a:lnSpc>
        <a:spcBef>
          <a:spcPct val="0"/>
        </a:spcBef>
        <a:buNone/>
        <a:defRPr sz="3400" b="1" i="0" kern="1000" cap="none" baseline="0">
          <a:ln>
            <a:solidFill>
              <a:schemeClr val="tx2"/>
            </a:solidFill>
          </a:ln>
          <a:solidFill>
            <a:schemeClr val="tx2"/>
          </a:solidFill>
          <a:latin typeface="Arial" panose="020B0604020202020204" pitchFamily="34" charset="0"/>
          <a:ea typeface="+mj-ea"/>
          <a:cs typeface="+mj-cs"/>
        </a:defRPr>
      </a:lvl1pPr>
    </p:titleStyle>
    <p:bodyStyle>
      <a:lvl1pPr marL="252000" indent="-252000" algn="l" defTabSz="914400" rtl="0" eaLnBrk="1" latinLnBrk="0" hangingPunct="1">
        <a:lnSpc>
          <a:spcPts val="3200"/>
        </a:lnSpc>
        <a:spcBef>
          <a:spcPts val="1000"/>
        </a:spcBef>
        <a:buSzPct val="80000"/>
        <a:buFontTx/>
        <a:buBlip>
          <a:blip r:embed="rId8"/>
        </a:buBlip>
        <a:defRPr sz="2800" kern="1200" baseline="0">
          <a:solidFill>
            <a:schemeClr val="tx1"/>
          </a:solidFill>
          <a:latin typeface="Arial" panose="020B0604020202020204" pitchFamily="34" charset="0"/>
          <a:ea typeface="+mn-ea"/>
          <a:cs typeface="+mn-cs"/>
        </a:defRPr>
      </a:lvl1pPr>
      <a:lvl2pPr marL="504000" indent="-252000" algn="l" defTabSz="914400" rtl="0" eaLnBrk="1" latinLnBrk="0" hangingPunct="1">
        <a:lnSpc>
          <a:spcPct val="90000"/>
        </a:lnSpc>
        <a:spcBef>
          <a:spcPts val="500"/>
        </a:spcBef>
        <a:buClr>
          <a:schemeClr val="tx2"/>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90000"/>
        </a:lnSpc>
        <a:spcBef>
          <a:spcPts val="500"/>
        </a:spcBef>
        <a:buClr>
          <a:schemeClr val="tx2"/>
        </a:buClr>
        <a:buFont typeface="Systeemlettertype"/>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imarest.org/policy-news/thought-leadership/1010-technology-in-shipping/fi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unctad.org/news/bigger-ships-and-fewer-companies-two-sides-same-coin" TargetMode="External"/><Relationship Id="rId4" Type="http://schemas.openxmlformats.org/officeDocument/2006/relationships/hyperlink" Target="https://unctad.org/system/files/official-document/rmt2020_e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72194/Maritime_2050_Report.pdf" TargetMode="External"/><Relationship Id="rId3" Type="http://schemas.openxmlformats.org/officeDocument/2006/relationships/hyperlink" Target="https://www.maersk.com/digital-solutions" TargetMode="External"/><Relationship Id="rId7" Type="http://schemas.openxmlformats.org/officeDocument/2006/relationships/hyperlink" Target="https://www.itf-oecd.org/sites/default/files/docs/15cspa_mega-ships.pdf" TargetMode="External"/><Relationship Id="rId2" Type="http://schemas.openxmlformats.org/officeDocument/2006/relationships/hyperlink" Target="https://www.oecd.org/future-of-work/reports-and-data/what-happened-to-jobs-at-high-risk-of-automation-2021.pdf" TargetMode="External"/><Relationship Id="rId1" Type="http://schemas.openxmlformats.org/officeDocument/2006/relationships/slideLayout" Target="../slideLayouts/slideLayout6.xml"/><Relationship Id="rId6" Type="http://schemas.openxmlformats.org/officeDocument/2006/relationships/hyperlink" Target="https://www.ics-shipping.org/wp-content/uploads/2020/08/guidelines-on-cyber-security-onboard-ships-min.pdf" TargetMode="External"/><Relationship Id="rId5" Type="http://schemas.openxmlformats.org/officeDocument/2006/relationships/hyperlink" Target="https://www.abs-group.com/What-We-Do/Software-Solutions/Nautical-Systems-Software/Voyage-Manager/" TargetMode="External"/><Relationship Id="rId4" Type="http://schemas.openxmlformats.org/officeDocument/2006/relationships/hyperlink" Target="http://www.ppmc-transport.org/on-board-monitoring-showing-real-world-emissions/" TargetMode="External"/><Relationship Id="rId9" Type="http://schemas.openxmlformats.org/officeDocument/2006/relationships/hyperlink" Target="https://www.oecd.org/economy/growth/scenarios-for-the-world-economy-to-2060.htm#main_finding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hevron.com/operations/transportation/shipping"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Jfqgbf2Avp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CElbM4bCb0" TargetMode="External"/><Relationship Id="rId2" Type="http://schemas.openxmlformats.org/officeDocument/2006/relationships/hyperlink" Target="https://www.wartsila.com/insights/article/maritime-autonomy-a-bridge-too-far"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significance.nl/wp-content/uploads/2019/03/2016-BZO-Evolution-of-the-EU-and-international-shipping-drivers-challenges-and-scenarios.pdf" TargetMode="External"/><Relationship Id="rId3" Type="http://schemas.openxmlformats.org/officeDocument/2006/relationships/hyperlink" Target="https://northsearegion.eu/northsee/s-hipping/drivers-and-enablers-for-future-shipping-activities/" TargetMode="External"/><Relationship Id="rId7" Type="http://schemas.openxmlformats.org/officeDocument/2006/relationships/hyperlink" Target="https://www.inmarsat.com/content/dam/inmarsat/corporate/documents/maritime/insights/Inmarsat_ICT_Best_Practice_Guide_2019.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trelleborg.com/marine-and-infrastructure/-/media/Marine-Systems/Resources/Whitepapers-and-Barometer-Reports/Downloads/TMS_SmartPort_InsightBee_Report.pdf?rev=30d0a67e180a42b6be418d66362dce3e" TargetMode="External"/><Relationship Id="rId5" Type="http://schemas.openxmlformats.org/officeDocument/2006/relationships/hyperlink" Target="https://www.lr.org/en/insights/global-marine-trends-2030/global-marine-technology-trends-2030/" TargetMode="External"/><Relationship Id="rId10" Type="http://schemas.openxmlformats.org/officeDocument/2006/relationships/hyperlink" Target="https://unctad.org/system/files/official-document/rmt2018_en.pdf" TargetMode="External"/><Relationship Id="rId4" Type="http://schemas.openxmlformats.org/officeDocument/2006/relationships/hyperlink" Target="https://www.shmgroup.com/blog/evolution-technology-shipping/" TargetMode="External"/><Relationship Id="rId9" Type="http://schemas.openxmlformats.org/officeDocument/2006/relationships/hyperlink" Target="https://ec.europa.eu/transport/sites/transport/files/modes/maritime/studies/doc/2015-june-study-sss-final.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7844/MGN_520_Final.pdf"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solent.ac.uk/research-innovation-enterprise/documents/martha-final-report.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ndertitel 12">
            <a:extLst>
              <a:ext uri="{FF2B5EF4-FFF2-40B4-BE49-F238E27FC236}">
                <a16:creationId xmlns:a16="http://schemas.microsoft.com/office/drawing/2014/main" id="{ED781842-F578-7748-9E77-5F304ED90AC6}"/>
              </a:ext>
            </a:extLst>
          </p:cNvPr>
          <p:cNvSpPr>
            <a:spLocks noGrp="1"/>
          </p:cNvSpPr>
          <p:nvPr>
            <p:ph type="subTitle" idx="1"/>
          </p:nvPr>
        </p:nvSpPr>
        <p:spPr/>
        <p:txBody>
          <a:bodyPr/>
          <a:lstStyle/>
          <a:p>
            <a:r>
              <a:rPr lang="nl-NL" dirty="0"/>
              <a:t>Digital Skills 1</a:t>
            </a:r>
          </a:p>
          <a:p>
            <a:r>
              <a:rPr lang="nl-NL" dirty="0"/>
              <a:t>Lesson 3</a:t>
            </a:r>
          </a:p>
        </p:txBody>
      </p:sp>
      <p:pic>
        <p:nvPicPr>
          <p:cNvPr id="4" name="Picture Placeholder 3">
            <a:extLst>
              <a:ext uri="{FF2B5EF4-FFF2-40B4-BE49-F238E27FC236}">
                <a16:creationId xmlns:a16="http://schemas.microsoft.com/office/drawing/2014/main" id="{A16DF66C-4851-47C9-B426-4856FDEFC9B5}"/>
              </a:ext>
            </a:extLst>
          </p:cNvPr>
          <p:cNvPicPr>
            <a:picLocks noGrp="1" noChangeAspect="1"/>
          </p:cNvPicPr>
          <p:nvPr>
            <p:ph type="pic" sz="quarter" idx="13"/>
          </p:nvPr>
        </p:nvPicPr>
        <p:blipFill>
          <a:blip r:embed="rId3"/>
          <a:srcRect l="6570" r="6570"/>
          <a:stretch>
            <a:fillRect/>
          </a:stretch>
        </p:blipFill>
        <p:spPr>
          <a:prstGeom prst="rect">
            <a:avLst/>
          </a:prstGeom>
        </p:spPr>
      </p:pic>
      <p:sp>
        <p:nvSpPr>
          <p:cNvPr id="2" name="Titel 1">
            <a:extLst>
              <a:ext uri="{FF2B5EF4-FFF2-40B4-BE49-F238E27FC236}">
                <a16:creationId xmlns:a16="http://schemas.microsoft.com/office/drawing/2014/main" id="{338F7217-8569-084B-96F6-50EBDB09EDA3}"/>
              </a:ext>
            </a:extLst>
          </p:cNvPr>
          <p:cNvSpPr>
            <a:spLocks noGrp="1"/>
          </p:cNvSpPr>
          <p:nvPr>
            <p:ph type="ctrTitle"/>
          </p:nvPr>
        </p:nvSpPr>
        <p:spPr>
          <a:xfrm>
            <a:off x="0" y="2217038"/>
            <a:ext cx="7471611" cy="1253402"/>
          </a:xfrm>
          <a:gradFill>
            <a:gsLst>
              <a:gs pos="0">
                <a:schemeClr val="tx2"/>
              </a:gs>
              <a:gs pos="100000">
                <a:schemeClr val="accent1"/>
              </a:gs>
            </a:gsLst>
            <a:lin ang="5400000" scaled="1"/>
          </a:gradFill>
          <a:ln>
            <a:noFill/>
          </a:ln>
        </p:spPr>
        <p:txBody>
          <a:bodyPr wrap="square" lIns="864000" tIns="72000" rIns="180000" bIns="72000" anchor="ctr" anchorCtr="0">
            <a:spAutoFit/>
          </a:bodyPr>
          <a:lstStyle/>
          <a:p>
            <a:r>
              <a:rPr lang="nl-NL" sz="4000" dirty="0">
                <a:ln>
                  <a:noFill/>
                </a:ln>
                <a:solidFill>
                  <a:schemeClr val="bg1"/>
                </a:solidFill>
              </a:rPr>
              <a:t>Evolutions in Ship Operations</a:t>
            </a:r>
            <a:r>
              <a:rPr lang="nl-NL" dirty="0"/>
              <a:t> </a:t>
            </a:r>
          </a:p>
        </p:txBody>
      </p:sp>
    </p:spTree>
    <p:extLst>
      <p:ext uri="{BB962C8B-B14F-4D97-AF65-F5344CB8AC3E}">
        <p14:creationId xmlns:p14="http://schemas.microsoft.com/office/powerpoint/2010/main" val="213066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DC78-E8CD-4340-8AAA-92C7495A51C5}"/>
              </a:ext>
            </a:extLst>
          </p:cNvPr>
          <p:cNvSpPr>
            <a:spLocks noGrp="1"/>
          </p:cNvSpPr>
          <p:nvPr>
            <p:ph type="ctrTitle"/>
          </p:nvPr>
        </p:nvSpPr>
        <p:spPr>
          <a:xfrm>
            <a:off x="0" y="1122363"/>
            <a:ext cx="12192000" cy="2387600"/>
          </a:xfrm>
        </p:spPr>
        <p:txBody>
          <a:bodyPr>
            <a:normAutofit/>
          </a:bodyPr>
          <a:lstStyle/>
          <a:p>
            <a:r>
              <a:rPr lang="en-GB" sz="4800" dirty="0"/>
              <a:t>3. Key Technological Developments</a:t>
            </a:r>
          </a:p>
        </p:txBody>
      </p:sp>
      <p:sp>
        <p:nvSpPr>
          <p:cNvPr id="3" name="Subtitle 2">
            <a:extLst>
              <a:ext uri="{FF2B5EF4-FFF2-40B4-BE49-F238E27FC236}">
                <a16:creationId xmlns:a16="http://schemas.microsoft.com/office/drawing/2014/main" id="{ED895A8B-EFE7-4250-ABF1-8F87E218244E}"/>
              </a:ext>
            </a:extLst>
          </p:cNvPr>
          <p:cNvSpPr>
            <a:spLocks noGrp="1"/>
          </p:cNvSpPr>
          <p:nvPr>
            <p:ph type="subTitle" idx="1"/>
          </p:nvPr>
        </p:nvSpPr>
        <p:spPr/>
        <p:txBody>
          <a:bodyPr/>
          <a:lstStyle/>
          <a:p>
            <a:r>
              <a:rPr lang="en-GB" dirty="0"/>
              <a:t>(and their impact on ship operations)</a:t>
            </a:r>
          </a:p>
        </p:txBody>
      </p:sp>
    </p:spTree>
    <p:extLst>
      <p:ext uri="{BB962C8B-B14F-4D97-AF65-F5344CB8AC3E}">
        <p14:creationId xmlns:p14="http://schemas.microsoft.com/office/powerpoint/2010/main" val="86096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7A2464-4700-4D4B-AC37-F618CBCD8283}"/>
              </a:ext>
            </a:extLst>
          </p:cNvPr>
          <p:cNvSpPr>
            <a:spLocks noGrp="1"/>
          </p:cNvSpPr>
          <p:nvPr>
            <p:ph idx="1"/>
          </p:nvPr>
        </p:nvSpPr>
        <p:spPr>
          <a:xfrm>
            <a:off x="838200" y="897467"/>
            <a:ext cx="10515600" cy="5279496"/>
          </a:xfrm>
        </p:spPr>
        <p:txBody>
          <a:bodyPr>
            <a:normAutofit/>
          </a:bodyPr>
          <a:lstStyle/>
          <a:p>
            <a:pPr marL="0" indent="0" algn="ctr">
              <a:lnSpc>
                <a:spcPct val="150000"/>
              </a:lnSpc>
              <a:buNone/>
            </a:pPr>
            <a:r>
              <a:rPr lang="en-GB" sz="2400" dirty="0"/>
              <a:t>Autonomous or automated shipping and equipment</a:t>
            </a:r>
          </a:p>
          <a:p>
            <a:pPr marL="0" indent="0" algn="ctr">
              <a:lnSpc>
                <a:spcPct val="150000"/>
              </a:lnSpc>
              <a:buNone/>
            </a:pPr>
            <a:r>
              <a:rPr lang="en-GB" sz="2400" dirty="0"/>
              <a:t>“Smart shipping”</a:t>
            </a:r>
          </a:p>
          <a:p>
            <a:pPr marL="0" indent="0" algn="ctr">
              <a:lnSpc>
                <a:spcPct val="150000"/>
              </a:lnSpc>
              <a:buNone/>
            </a:pPr>
            <a:r>
              <a:rPr lang="en-GB" sz="2400" dirty="0"/>
              <a:t>Energy efficiency and management</a:t>
            </a:r>
          </a:p>
          <a:p>
            <a:pPr marL="0" indent="0" algn="ctr">
              <a:lnSpc>
                <a:spcPct val="150000"/>
              </a:lnSpc>
              <a:buNone/>
            </a:pPr>
            <a:r>
              <a:rPr lang="en-GB" sz="2400" dirty="0"/>
              <a:t>Monitoring performance and operations</a:t>
            </a:r>
          </a:p>
          <a:p>
            <a:pPr marL="0" indent="0" algn="ctr">
              <a:lnSpc>
                <a:spcPct val="150000"/>
              </a:lnSpc>
              <a:buNone/>
            </a:pPr>
            <a:r>
              <a:rPr lang="en-GB" sz="2400" dirty="0"/>
              <a:t>Paperless systems and cybersecurity</a:t>
            </a:r>
          </a:p>
          <a:p>
            <a:pPr marL="0" indent="0" algn="ctr">
              <a:lnSpc>
                <a:spcPct val="150000"/>
              </a:lnSpc>
              <a:buNone/>
            </a:pPr>
            <a:r>
              <a:rPr lang="en-GB" sz="2400" dirty="0"/>
              <a:t>Increasing ship sizes (e.g. container vessels)</a:t>
            </a:r>
          </a:p>
          <a:p>
            <a:pPr marL="0" indent="0" algn="ctr">
              <a:lnSpc>
                <a:spcPct val="150000"/>
              </a:lnSpc>
              <a:buNone/>
            </a:pPr>
            <a:endParaRPr lang="en-GB" sz="2400" dirty="0"/>
          </a:p>
          <a:p>
            <a:pPr marL="0" indent="0" algn="ctr">
              <a:lnSpc>
                <a:spcPct val="150000"/>
              </a:lnSpc>
              <a:buNone/>
            </a:pPr>
            <a:endParaRPr lang="en-GB" sz="2400" dirty="0"/>
          </a:p>
        </p:txBody>
      </p:sp>
      <p:sp>
        <p:nvSpPr>
          <p:cNvPr id="5" name="TextBox 4">
            <a:extLst>
              <a:ext uri="{FF2B5EF4-FFF2-40B4-BE49-F238E27FC236}">
                <a16:creationId xmlns:a16="http://schemas.microsoft.com/office/drawing/2014/main" id="{CB451F12-8F5B-4DAB-8846-77783E42F369}"/>
              </a:ext>
            </a:extLst>
          </p:cNvPr>
          <p:cNvSpPr txBox="1"/>
          <p:nvPr/>
        </p:nvSpPr>
        <p:spPr>
          <a:xfrm>
            <a:off x="0" y="5530632"/>
            <a:ext cx="12192000" cy="646331"/>
          </a:xfrm>
          <a:prstGeom prst="rect">
            <a:avLst/>
          </a:prstGeom>
          <a:noFill/>
        </p:spPr>
        <p:txBody>
          <a:bodyPr wrap="square">
            <a:spAutoFit/>
          </a:bodyPr>
          <a:lstStyle/>
          <a:p>
            <a:pPr algn="r"/>
            <a:r>
              <a:rPr lang="en-GB" sz="1200" dirty="0">
                <a:hlinkClick r:id="rId3"/>
              </a:rPr>
              <a:t>https://www.imarest.org/policy-news/thought-leadership/1010-technology-in-shipping/file</a:t>
            </a:r>
            <a:r>
              <a:rPr lang="en-GB" sz="1200" dirty="0"/>
              <a:t> </a:t>
            </a:r>
          </a:p>
          <a:p>
            <a:pPr algn="r"/>
            <a:r>
              <a:rPr lang="en-GB" sz="1200" dirty="0">
                <a:hlinkClick r:id="rId4"/>
              </a:rPr>
              <a:t>https://unctad.org/system/files/official-document/rmt2020_en.pdf</a:t>
            </a:r>
            <a:r>
              <a:rPr lang="en-GB" sz="1200" dirty="0"/>
              <a:t> </a:t>
            </a:r>
          </a:p>
          <a:p>
            <a:pPr algn="r"/>
            <a:r>
              <a:rPr lang="en-GB" sz="1200" dirty="0">
                <a:hlinkClick r:id="rId5"/>
              </a:rPr>
              <a:t>https://unctad.org/news/bigger-ships-and-fewer-companies-two-sides-same-coin</a:t>
            </a:r>
            <a:r>
              <a:rPr lang="en-GB" sz="1200" dirty="0"/>
              <a:t> </a:t>
            </a:r>
          </a:p>
        </p:txBody>
      </p:sp>
    </p:spTree>
    <p:extLst>
      <p:ext uri="{BB962C8B-B14F-4D97-AF65-F5344CB8AC3E}">
        <p14:creationId xmlns:p14="http://schemas.microsoft.com/office/powerpoint/2010/main" val="809945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AABABEE-41BC-4ED3-B708-154B09E98D0E}"/>
              </a:ext>
            </a:extLst>
          </p:cNvPr>
          <p:cNvGraphicFramePr>
            <a:graphicFrameLocks noGrp="1"/>
          </p:cNvGraphicFramePr>
          <p:nvPr>
            <p:extLst>
              <p:ext uri="{D42A27DB-BD31-4B8C-83A1-F6EECF244321}">
                <p14:modId xmlns:p14="http://schemas.microsoft.com/office/powerpoint/2010/main" val="366924219"/>
              </p:ext>
            </p:extLst>
          </p:nvPr>
        </p:nvGraphicFramePr>
        <p:xfrm>
          <a:off x="812663" y="348499"/>
          <a:ext cx="10570953" cy="5585789"/>
        </p:xfrm>
        <a:graphic>
          <a:graphicData uri="http://schemas.openxmlformats.org/drawingml/2006/table">
            <a:tbl>
              <a:tblPr firstRow="1" bandRow="1">
                <a:tableStyleId>{5940675A-B579-460E-94D1-54222C63F5DA}</a:tableStyleId>
              </a:tblPr>
              <a:tblGrid>
                <a:gridCol w="3508657">
                  <a:extLst>
                    <a:ext uri="{9D8B030D-6E8A-4147-A177-3AD203B41FA5}">
                      <a16:colId xmlns:a16="http://schemas.microsoft.com/office/drawing/2014/main" val="1399658355"/>
                    </a:ext>
                  </a:extLst>
                </a:gridCol>
                <a:gridCol w="7062296">
                  <a:extLst>
                    <a:ext uri="{9D8B030D-6E8A-4147-A177-3AD203B41FA5}">
                      <a16:colId xmlns:a16="http://schemas.microsoft.com/office/drawing/2014/main" val="3600310889"/>
                    </a:ext>
                  </a:extLst>
                </a:gridCol>
              </a:tblGrid>
              <a:tr h="436210">
                <a:tc>
                  <a:txBody>
                    <a:bodyPr/>
                    <a:lstStyle/>
                    <a:p>
                      <a:pPr algn="ctr"/>
                      <a:r>
                        <a:rPr lang="en-GB" sz="1600" b="1" dirty="0">
                          <a:latin typeface="Arial" panose="020B0604020202020204" pitchFamily="34" charset="0"/>
                          <a:cs typeface="Arial" panose="020B0604020202020204" pitchFamily="34" charset="0"/>
                        </a:rPr>
                        <a:t>Technological Development</a:t>
                      </a:r>
                    </a:p>
                  </a:txBody>
                  <a:tcPr/>
                </a:tc>
                <a:tc>
                  <a:txBody>
                    <a:bodyPr/>
                    <a:lstStyle/>
                    <a:p>
                      <a:r>
                        <a:rPr lang="en-GB" sz="1600" b="1" dirty="0">
                          <a:latin typeface="Arial" panose="020B0604020202020204" pitchFamily="34" charset="0"/>
                          <a:cs typeface="Arial" panose="020B0604020202020204" pitchFamily="34" charset="0"/>
                        </a:rPr>
                        <a:t>Example of Impact on Ship Operations</a:t>
                      </a:r>
                    </a:p>
                  </a:txBody>
                  <a:tcPr/>
                </a:tc>
                <a:extLst>
                  <a:ext uri="{0D108BD9-81ED-4DB2-BD59-A6C34878D82A}">
                    <a16:rowId xmlns:a16="http://schemas.microsoft.com/office/drawing/2014/main" val="3849383181"/>
                  </a:ext>
                </a:extLst>
              </a:tr>
              <a:tr h="790939">
                <a:tc>
                  <a:txBody>
                    <a:bodyPr/>
                    <a:lstStyle/>
                    <a:p>
                      <a:pPr algn="ctr"/>
                      <a:r>
                        <a:rPr lang="en-GB" sz="1600" dirty="0">
                          <a:latin typeface="Arial" panose="020B0604020202020204" pitchFamily="34" charset="0"/>
                          <a:cs typeface="Arial" panose="020B0604020202020204" pitchFamily="34" charset="0"/>
                        </a:rPr>
                        <a:t>Automated shipping and equipment</a:t>
                      </a:r>
                    </a:p>
                  </a:txBody>
                  <a:tcPr/>
                </a:tc>
                <a:tc>
                  <a:txBody>
                    <a:bodyPr/>
                    <a:lstStyle/>
                    <a:p>
                      <a:r>
                        <a:rPr lang="en-GB" sz="1600" dirty="0">
                          <a:latin typeface="Arial" panose="020B0604020202020204" pitchFamily="34" charset="0"/>
                          <a:cs typeface="Arial" panose="020B0604020202020204" pitchFamily="34" charset="0"/>
                        </a:rPr>
                        <a:t>Automated processes are already in place.  </a:t>
                      </a:r>
                    </a:p>
                    <a:p>
                      <a:r>
                        <a:rPr lang="en-GB" sz="1600" dirty="0">
                          <a:latin typeface="Arial" panose="020B0604020202020204" pitchFamily="34" charset="0"/>
                          <a:cs typeface="Arial" panose="020B0604020202020204" pitchFamily="34" charset="0"/>
                        </a:rPr>
                        <a:t>As more operations become automated, crew roles will shift towards monitoring and maintenance of operating systems</a:t>
                      </a:r>
                    </a:p>
                  </a:txBody>
                  <a:tcPr/>
                </a:tc>
                <a:extLst>
                  <a:ext uri="{0D108BD9-81ED-4DB2-BD59-A6C34878D82A}">
                    <a16:rowId xmlns:a16="http://schemas.microsoft.com/office/drawing/2014/main" val="4033053497"/>
                  </a:ext>
                </a:extLst>
              </a:tr>
              <a:tr h="790939">
                <a:tc>
                  <a:txBody>
                    <a:bodyPr/>
                    <a:lstStyle/>
                    <a:p>
                      <a:pPr algn="ctr"/>
                      <a:r>
                        <a:rPr lang="en-GB" sz="1600" dirty="0">
                          <a:latin typeface="Arial" panose="020B0604020202020204" pitchFamily="34" charset="0"/>
                          <a:cs typeface="Arial" panose="020B0604020202020204" pitchFamily="34" charset="0"/>
                        </a:rPr>
                        <a:t>“Smart shipping”</a:t>
                      </a:r>
                    </a:p>
                  </a:txBody>
                  <a:tcPr/>
                </a:tc>
                <a:tc>
                  <a:txBody>
                    <a:bodyPr/>
                    <a:lstStyle/>
                    <a:p>
                      <a:r>
                        <a:rPr lang="en-GB" sz="1600" dirty="0">
                          <a:latin typeface="Arial" panose="020B0604020202020204" pitchFamily="34" charset="0"/>
                          <a:cs typeface="Arial" panose="020B0604020202020204" pitchFamily="34" charset="0"/>
                        </a:rPr>
                        <a:t>High levels of hard data (e.g. sensory or physical) used in decision making.  Less reliance on instincts or gut reactions.  More shore based control due to large range of data inputs.</a:t>
                      </a:r>
                    </a:p>
                  </a:txBody>
                  <a:tcPr/>
                </a:tc>
                <a:extLst>
                  <a:ext uri="{0D108BD9-81ED-4DB2-BD59-A6C34878D82A}">
                    <a16:rowId xmlns:a16="http://schemas.microsoft.com/office/drawing/2014/main" val="1376344773"/>
                  </a:ext>
                </a:extLst>
              </a:tr>
              <a:tr h="790939">
                <a:tc>
                  <a:txBody>
                    <a:bodyPr/>
                    <a:lstStyle/>
                    <a:p>
                      <a:pPr algn="ctr"/>
                      <a:r>
                        <a:rPr lang="en-GB" sz="1600" dirty="0">
                          <a:latin typeface="Arial" panose="020B0604020202020204" pitchFamily="34" charset="0"/>
                          <a:cs typeface="Arial" panose="020B0604020202020204" pitchFamily="34" charset="0"/>
                        </a:rPr>
                        <a:t>Energy efficiency and management</a:t>
                      </a:r>
                    </a:p>
                  </a:txBody>
                  <a:tcPr/>
                </a:tc>
                <a:tc>
                  <a:txBody>
                    <a:bodyPr/>
                    <a:lstStyle/>
                    <a:p>
                      <a:r>
                        <a:rPr lang="en-GB" sz="1600" dirty="0">
                          <a:latin typeface="Arial" panose="020B0604020202020204" pitchFamily="34" charset="0"/>
                          <a:cs typeface="Arial" panose="020B0604020202020204" pitchFamily="34" charset="0"/>
                        </a:rPr>
                        <a:t>New fuel and ship construction technologies require new skillset and systems onboard.  Strong links with ”Smart Shipping”.  (See Green Skills 1 for more information).</a:t>
                      </a:r>
                    </a:p>
                  </a:txBody>
                  <a:tcPr/>
                </a:tc>
                <a:extLst>
                  <a:ext uri="{0D108BD9-81ED-4DB2-BD59-A6C34878D82A}">
                    <a16:rowId xmlns:a16="http://schemas.microsoft.com/office/drawing/2014/main" val="2291534074"/>
                  </a:ext>
                </a:extLst>
              </a:tr>
              <a:tr h="790939">
                <a:tc>
                  <a:txBody>
                    <a:bodyPr/>
                    <a:lstStyle/>
                    <a:p>
                      <a:pPr algn="ctr"/>
                      <a:r>
                        <a:rPr lang="en-GB" sz="1600" dirty="0">
                          <a:latin typeface="Arial" panose="020B0604020202020204" pitchFamily="34" charset="0"/>
                          <a:cs typeface="Arial" panose="020B0604020202020204" pitchFamily="34" charset="0"/>
                        </a:rPr>
                        <a:t>Monitoring performance and operations</a:t>
                      </a:r>
                    </a:p>
                  </a:txBody>
                  <a:tcPr/>
                </a:tc>
                <a:tc>
                  <a:txBody>
                    <a:bodyPr/>
                    <a:lstStyle/>
                    <a:p>
                      <a:r>
                        <a:rPr lang="en-GB" sz="1600" dirty="0">
                          <a:latin typeface="Arial" panose="020B0604020202020204" pitchFamily="34" charset="0"/>
                          <a:cs typeface="Arial" panose="020B0604020202020204" pitchFamily="34" charset="0"/>
                        </a:rPr>
                        <a:t>Required to develop alongside the other developments as the crew and shore team adjust their focus to supervising operations rather than directly participating.</a:t>
                      </a:r>
                    </a:p>
                  </a:txBody>
                  <a:tcPr/>
                </a:tc>
                <a:extLst>
                  <a:ext uri="{0D108BD9-81ED-4DB2-BD59-A6C34878D82A}">
                    <a16:rowId xmlns:a16="http://schemas.microsoft.com/office/drawing/2014/main" val="3382683626"/>
                  </a:ext>
                </a:extLst>
              </a:tr>
              <a:tr h="1025291">
                <a:tc>
                  <a:txBody>
                    <a:bodyPr/>
                    <a:lstStyle/>
                    <a:p>
                      <a:pPr algn="ctr"/>
                      <a:r>
                        <a:rPr lang="en-GB" sz="1600" dirty="0">
                          <a:latin typeface="Arial" panose="020B0604020202020204" pitchFamily="34" charset="0"/>
                          <a:cs typeface="Arial" panose="020B0604020202020204" pitchFamily="34" charset="0"/>
                        </a:rPr>
                        <a:t>Paperless systems and cybersecurity</a:t>
                      </a:r>
                    </a:p>
                  </a:txBody>
                  <a:tcPr/>
                </a:tc>
                <a:tc>
                  <a:txBody>
                    <a:bodyPr/>
                    <a:lstStyle/>
                    <a:p>
                      <a:r>
                        <a:rPr lang="en-GB" sz="1600" dirty="0">
                          <a:latin typeface="Arial" panose="020B0604020202020204" pitchFamily="34" charset="0"/>
                          <a:cs typeface="Arial" panose="020B0604020202020204" pitchFamily="34" charset="0"/>
                        </a:rPr>
                        <a:t>Balancing the need to update regulations and procedures regularly with the need for effective implementation.  Technology improvements lead to new threats, requiring new improvements which creates complexities in onboard operations and training.</a:t>
                      </a:r>
                    </a:p>
                  </a:txBody>
                  <a:tcPr/>
                </a:tc>
                <a:extLst>
                  <a:ext uri="{0D108BD9-81ED-4DB2-BD59-A6C34878D82A}">
                    <a16:rowId xmlns:a16="http://schemas.microsoft.com/office/drawing/2014/main" val="1925086432"/>
                  </a:ext>
                </a:extLst>
              </a:tr>
              <a:tr h="790939">
                <a:tc>
                  <a:txBody>
                    <a:bodyPr/>
                    <a:lstStyle/>
                    <a:p>
                      <a:pPr algn="ctr"/>
                      <a:r>
                        <a:rPr lang="en-GB" sz="1600" dirty="0">
                          <a:latin typeface="Arial" panose="020B0604020202020204" pitchFamily="34" charset="0"/>
                          <a:cs typeface="Arial" panose="020B0604020202020204" pitchFamily="34" charset="0"/>
                        </a:rPr>
                        <a:t>Ships increasing in size</a:t>
                      </a:r>
                    </a:p>
                  </a:txBody>
                  <a:tcPr/>
                </a:tc>
                <a:tc>
                  <a:txBody>
                    <a:bodyPr/>
                    <a:lstStyle/>
                    <a:p>
                      <a:r>
                        <a:rPr lang="en-GB" sz="1600" dirty="0">
                          <a:latin typeface="Arial" panose="020B0604020202020204" pitchFamily="34" charset="0"/>
                          <a:cs typeface="Arial" panose="020B0604020202020204" pitchFamily="34" charset="0"/>
                        </a:rPr>
                        <a:t>Increased reliance on logistic and cargo management technologies, with crew and port operators using them to plan, agree and monitor operations.</a:t>
                      </a:r>
                    </a:p>
                  </a:txBody>
                  <a:tcPr/>
                </a:tc>
                <a:extLst>
                  <a:ext uri="{0D108BD9-81ED-4DB2-BD59-A6C34878D82A}">
                    <a16:rowId xmlns:a16="http://schemas.microsoft.com/office/drawing/2014/main" val="3541743049"/>
                  </a:ext>
                </a:extLst>
              </a:tr>
            </a:tbl>
          </a:graphicData>
        </a:graphic>
      </p:graphicFrame>
      <p:sp>
        <p:nvSpPr>
          <p:cNvPr id="2" name="TextBox 1">
            <a:extLst>
              <a:ext uri="{FF2B5EF4-FFF2-40B4-BE49-F238E27FC236}">
                <a16:creationId xmlns:a16="http://schemas.microsoft.com/office/drawing/2014/main" id="{1086F852-70AA-45E5-A7C3-3FEE5D5028D8}"/>
              </a:ext>
            </a:extLst>
          </p:cNvPr>
          <p:cNvSpPr txBox="1"/>
          <p:nvPr/>
        </p:nvSpPr>
        <p:spPr>
          <a:xfrm>
            <a:off x="9639378" y="5916990"/>
            <a:ext cx="2552622" cy="338554"/>
          </a:xfrm>
          <a:prstGeom prst="rect">
            <a:avLst/>
          </a:prstGeom>
          <a:noFill/>
        </p:spPr>
        <p:txBody>
          <a:bodyPr wrap="none" rtlCol="0">
            <a:spAutoFit/>
          </a:bodyPr>
          <a:lstStyle/>
          <a:p>
            <a:r>
              <a:rPr lang="en-GB" sz="1600" dirty="0"/>
              <a:t>NB: References on next slide</a:t>
            </a:r>
          </a:p>
        </p:txBody>
      </p:sp>
    </p:spTree>
    <p:extLst>
      <p:ext uri="{BB962C8B-B14F-4D97-AF65-F5344CB8AC3E}">
        <p14:creationId xmlns:p14="http://schemas.microsoft.com/office/powerpoint/2010/main" val="378264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AABABEE-41BC-4ED3-B708-154B09E98D0E}"/>
              </a:ext>
            </a:extLst>
          </p:cNvPr>
          <p:cNvGraphicFramePr>
            <a:graphicFrameLocks noGrp="1"/>
          </p:cNvGraphicFramePr>
          <p:nvPr>
            <p:extLst>
              <p:ext uri="{D42A27DB-BD31-4B8C-83A1-F6EECF244321}">
                <p14:modId xmlns:p14="http://schemas.microsoft.com/office/powerpoint/2010/main" val="2974798077"/>
              </p:ext>
            </p:extLst>
          </p:nvPr>
        </p:nvGraphicFramePr>
        <p:xfrm>
          <a:off x="813000" y="327486"/>
          <a:ext cx="10566000" cy="5223850"/>
        </p:xfrm>
        <a:graphic>
          <a:graphicData uri="http://schemas.openxmlformats.org/drawingml/2006/table">
            <a:tbl>
              <a:tblPr firstRow="1" bandRow="1">
                <a:tableStyleId>{5940675A-B579-460E-94D1-54222C63F5DA}</a:tableStyleId>
              </a:tblPr>
              <a:tblGrid>
                <a:gridCol w="3506400">
                  <a:extLst>
                    <a:ext uri="{9D8B030D-6E8A-4147-A177-3AD203B41FA5}">
                      <a16:colId xmlns:a16="http://schemas.microsoft.com/office/drawing/2014/main" val="1399658355"/>
                    </a:ext>
                  </a:extLst>
                </a:gridCol>
                <a:gridCol w="7059600">
                  <a:extLst>
                    <a:ext uri="{9D8B030D-6E8A-4147-A177-3AD203B41FA5}">
                      <a16:colId xmlns:a16="http://schemas.microsoft.com/office/drawing/2014/main" val="3600310889"/>
                    </a:ext>
                  </a:extLst>
                </a:gridCol>
              </a:tblGrid>
              <a:tr h="496800">
                <a:tc>
                  <a:txBody>
                    <a:bodyPr/>
                    <a:lstStyle/>
                    <a:p>
                      <a:pPr algn="ctr"/>
                      <a:r>
                        <a:rPr lang="en-GB" sz="1600" b="1" dirty="0">
                          <a:latin typeface="Arial" panose="020B0604020202020204" pitchFamily="34" charset="0"/>
                          <a:cs typeface="Arial" panose="020B0604020202020204" pitchFamily="34" charset="0"/>
                        </a:rPr>
                        <a:t>Technological Development</a:t>
                      </a:r>
                    </a:p>
                  </a:txBody>
                  <a:tcPr/>
                </a:tc>
                <a:tc>
                  <a:txBody>
                    <a:bodyPr/>
                    <a:lstStyle/>
                    <a:p>
                      <a:r>
                        <a:rPr lang="en-GB" sz="1600" b="1" dirty="0">
                          <a:latin typeface="Arial" panose="020B0604020202020204" pitchFamily="34" charset="0"/>
                          <a:cs typeface="Arial" panose="020B0604020202020204" pitchFamily="34" charset="0"/>
                        </a:rPr>
                        <a:t>Example of Impact on Ship Operations</a:t>
                      </a:r>
                    </a:p>
                  </a:txBody>
                  <a:tcPr/>
                </a:tc>
                <a:extLst>
                  <a:ext uri="{0D108BD9-81ED-4DB2-BD59-A6C34878D82A}">
                    <a16:rowId xmlns:a16="http://schemas.microsoft.com/office/drawing/2014/main" val="3849383181"/>
                  </a:ext>
                </a:extLst>
              </a:tr>
              <a:tr h="967946">
                <a:tc>
                  <a:txBody>
                    <a:bodyPr/>
                    <a:lstStyle/>
                    <a:p>
                      <a:pPr algn="ctr"/>
                      <a:r>
                        <a:rPr lang="en-GB" sz="1600" dirty="0">
                          <a:latin typeface="Arial" panose="020B0604020202020204" pitchFamily="34" charset="0"/>
                          <a:cs typeface="Arial" panose="020B0604020202020204" pitchFamily="34" charset="0"/>
                        </a:rPr>
                        <a:t>Automated shipping and equipment</a:t>
                      </a:r>
                    </a:p>
                  </a:txBody>
                  <a:tcPr/>
                </a:tc>
                <a:tc>
                  <a:txBody>
                    <a:bodyPr/>
                    <a:lstStyle/>
                    <a:p>
                      <a:r>
                        <a:rPr lang="en-GB" sz="1400" dirty="0">
                          <a:latin typeface="Arial" panose="020B0604020202020204" pitchFamily="34" charset="0"/>
                          <a:cs typeface="Arial" panose="020B0604020202020204" pitchFamily="34" charset="0"/>
                          <a:hlinkClick r:id="rId2"/>
                        </a:rPr>
                        <a:t>https://www.oecd.org/future-of-work/reports-and-data/what-happened-to-jobs-at-high-risk-of-automation-2021.pdf</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3053497"/>
                  </a:ext>
                </a:extLst>
              </a:tr>
              <a:tr h="560796">
                <a:tc>
                  <a:txBody>
                    <a:bodyPr/>
                    <a:lstStyle/>
                    <a:p>
                      <a:pPr algn="ctr"/>
                      <a:r>
                        <a:rPr lang="en-GB" sz="1600" dirty="0">
                          <a:latin typeface="Arial" panose="020B0604020202020204" pitchFamily="34" charset="0"/>
                          <a:cs typeface="Arial" panose="020B0604020202020204" pitchFamily="34" charset="0"/>
                        </a:rPr>
                        <a:t>“Smart shipping”</a:t>
                      </a:r>
                    </a:p>
                  </a:txBody>
                  <a:tcPr/>
                </a:tc>
                <a:tc>
                  <a:txBody>
                    <a:bodyPr/>
                    <a:lstStyle/>
                    <a:p>
                      <a:r>
                        <a:rPr lang="en-GB" sz="1400" dirty="0">
                          <a:latin typeface="Arial" panose="020B0604020202020204" pitchFamily="34" charset="0"/>
                          <a:cs typeface="Arial" panose="020B0604020202020204" pitchFamily="34" charset="0"/>
                          <a:hlinkClick r:id="rId3"/>
                        </a:rPr>
                        <a:t>https://www.maersk.com/digital-solutions</a:t>
                      </a:r>
                      <a:r>
                        <a:rPr lang="en-GB" sz="14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376344773"/>
                  </a:ext>
                </a:extLst>
              </a:tr>
              <a:tr h="560796">
                <a:tc>
                  <a:txBody>
                    <a:bodyPr/>
                    <a:lstStyle/>
                    <a:p>
                      <a:pPr algn="ctr"/>
                      <a:r>
                        <a:rPr lang="en-GB" sz="1600" dirty="0">
                          <a:latin typeface="Arial" panose="020B0604020202020204" pitchFamily="34" charset="0"/>
                          <a:cs typeface="Arial" panose="020B0604020202020204" pitchFamily="34" charset="0"/>
                        </a:rPr>
                        <a:t>Energy efficiency and management</a:t>
                      </a:r>
                    </a:p>
                  </a:txBody>
                  <a:tcPr/>
                </a:tc>
                <a:tc>
                  <a:txBody>
                    <a:bodyPr/>
                    <a:lstStyle/>
                    <a:p>
                      <a:r>
                        <a:rPr lang="en-GB" sz="1400" dirty="0">
                          <a:latin typeface="Arial" panose="020B0604020202020204" pitchFamily="34" charset="0"/>
                          <a:cs typeface="Arial" panose="020B0604020202020204" pitchFamily="34" charset="0"/>
                        </a:rPr>
                        <a:t>See Green Skills 1 </a:t>
                      </a:r>
                      <a:r>
                        <a:rPr lang="en-GB" sz="1400" dirty="0" err="1">
                          <a:latin typeface="Arial" panose="020B0604020202020204" pitchFamily="34" charset="0"/>
                          <a:cs typeface="Arial" panose="020B0604020202020204" pitchFamily="34" charset="0"/>
                        </a:rPr>
                        <a:t>SkillSea</a:t>
                      </a:r>
                      <a:r>
                        <a:rPr lang="en-GB" sz="1400" dirty="0">
                          <a:latin typeface="Arial" panose="020B0604020202020204" pitchFamily="34" charset="0"/>
                          <a:cs typeface="Arial" panose="020B0604020202020204" pitchFamily="34" charset="0"/>
                        </a:rPr>
                        <a:t> Course</a:t>
                      </a:r>
                    </a:p>
                  </a:txBody>
                  <a:tcPr/>
                </a:tc>
                <a:extLst>
                  <a:ext uri="{0D108BD9-81ED-4DB2-BD59-A6C34878D82A}">
                    <a16:rowId xmlns:a16="http://schemas.microsoft.com/office/drawing/2014/main" val="2291534074"/>
                  </a:ext>
                </a:extLst>
              </a:tr>
              <a:tr h="1268677">
                <a:tc>
                  <a:txBody>
                    <a:bodyPr/>
                    <a:lstStyle/>
                    <a:p>
                      <a:pPr algn="ctr"/>
                      <a:r>
                        <a:rPr lang="en-GB" sz="1600" dirty="0">
                          <a:latin typeface="Arial" panose="020B0604020202020204" pitchFamily="34" charset="0"/>
                          <a:cs typeface="Arial" panose="020B0604020202020204" pitchFamily="34" charset="0"/>
                        </a:rPr>
                        <a:t>Monitoring performance and operations</a:t>
                      </a:r>
                    </a:p>
                  </a:txBody>
                  <a:tcPr/>
                </a:tc>
                <a:tc>
                  <a:txBody>
                    <a:bodyPr/>
                    <a:lstStyle/>
                    <a:p>
                      <a:r>
                        <a:rPr lang="en-GB" sz="1400" dirty="0">
                          <a:latin typeface="Arial" panose="020B0604020202020204" pitchFamily="34" charset="0"/>
                          <a:cs typeface="Arial" panose="020B0604020202020204" pitchFamily="34" charset="0"/>
                          <a:hlinkClick r:id="rId4"/>
                        </a:rPr>
                        <a:t>http://www.ppmc-transport.org/on-board-monitoring-showing-real-world-emissions/</a:t>
                      </a:r>
                      <a:r>
                        <a:rPr lang="en-GB" sz="1400" dirty="0">
                          <a:latin typeface="Arial" panose="020B0604020202020204" pitchFamily="34" charset="0"/>
                          <a:cs typeface="Arial" panose="020B0604020202020204" pitchFamily="34" charset="0"/>
                        </a:rPr>
                        <a:t>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hlinkClick r:id="rId5"/>
                        </a:rPr>
                        <a:t>https://www.abs-group.com/What-We-Do/Software-Solutions/Nautical-Systems-Software/Voyage-Manager/</a:t>
                      </a:r>
                      <a:r>
                        <a:rPr lang="en-GB" sz="14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382683626"/>
                  </a:ext>
                </a:extLst>
              </a:tr>
              <a:tr h="801269">
                <a:tc>
                  <a:txBody>
                    <a:bodyPr/>
                    <a:lstStyle/>
                    <a:p>
                      <a:pPr algn="ctr"/>
                      <a:r>
                        <a:rPr lang="en-GB" sz="1600" dirty="0">
                          <a:latin typeface="Arial" panose="020B0604020202020204" pitchFamily="34" charset="0"/>
                          <a:cs typeface="Arial" panose="020B0604020202020204" pitchFamily="34" charset="0"/>
                        </a:rPr>
                        <a:t>Paperless systems and cybersecurity</a:t>
                      </a:r>
                    </a:p>
                  </a:txBody>
                  <a:tcPr/>
                </a:tc>
                <a:tc>
                  <a:txBody>
                    <a:bodyPr/>
                    <a:lstStyle/>
                    <a:p>
                      <a:r>
                        <a:rPr lang="en-GB" sz="1400" dirty="0">
                          <a:latin typeface="Arial" panose="020B0604020202020204" pitchFamily="34" charset="0"/>
                          <a:cs typeface="Arial" panose="020B0604020202020204" pitchFamily="34" charset="0"/>
                          <a:hlinkClick r:id="rId6"/>
                        </a:rPr>
                        <a:t>https://www.ics-shipping.org/wp-content/uploads/2020/08/guidelines-on-cyber-security-onboard-ships-min.pdf</a:t>
                      </a:r>
                      <a:r>
                        <a:rPr lang="en-GB" sz="14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925086432"/>
                  </a:ext>
                </a:extLst>
              </a:tr>
              <a:tr h="567566">
                <a:tc>
                  <a:txBody>
                    <a:bodyPr/>
                    <a:lstStyle/>
                    <a:p>
                      <a:pPr algn="ctr"/>
                      <a:r>
                        <a:rPr lang="en-GB" sz="1600" dirty="0">
                          <a:latin typeface="Arial" panose="020B0604020202020204" pitchFamily="34" charset="0"/>
                          <a:cs typeface="Arial" panose="020B0604020202020204" pitchFamily="34" charset="0"/>
                        </a:rPr>
                        <a:t>Ships increasing in size</a:t>
                      </a:r>
                    </a:p>
                  </a:txBody>
                  <a:tcPr/>
                </a:tc>
                <a:tc>
                  <a:txBody>
                    <a:bodyPr/>
                    <a:lstStyle/>
                    <a:p>
                      <a:r>
                        <a:rPr lang="en-GB" sz="1400" dirty="0">
                          <a:latin typeface="Arial" panose="020B0604020202020204" pitchFamily="34" charset="0"/>
                          <a:cs typeface="Arial" panose="020B0604020202020204" pitchFamily="34" charset="0"/>
                          <a:hlinkClick r:id="rId7"/>
                        </a:rPr>
                        <a:t>https://www.itf-oecd.org/sites/default/files/docs/15cspa_mega-ships.pdf</a:t>
                      </a:r>
                      <a:r>
                        <a:rPr lang="en-GB" sz="14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41743049"/>
                  </a:ext>
                </a:extLst>
              </a:tr>
            </a:tbl>
          </a:graphicData>
        </a:graphic>
      </p:graphicFrame>
      <p:sp>
        <p:nvSpPr>
          <p:cNvPr id="7" name="TextBox 6">
            <a:extLst>
              <a:ext uri="{FF2B5EF4-FFF2-40B4-BE49-F238E27FC236}">
                <a16:creationId xmlns:a16="http://schemas.microsoft.com/office/drawing/2014/main" id="{DCED39CA-D23D-4E18-BE1F-0E3933B85CF6}"/>
              </a:ext>
            </a:extLst>
          </p:cNvPr>
          <p:cNvSpPr txBox="1"/>
          <p:nvPr/>
        </p:nvSpPr>
        <p:spPr>
          <a:xfrm>
            <a:off x="0" y="5703381"/>
            <a:ext cx="12192000" cy="461665"/>
          </a:xfrm>
          <a:prstGeom prst="rect">
            <a:avLst/>
          </a:prstGeom>
          <a:noFill/>
        </p:spPr>
        <p:txBody>
          <a:bodyPr wrap="square">
            <a:spAutoFit/>
          </a:bodyPr>
          <a:lstStyle/>
          <a:p>
            <a:pPr algn="r"/>
            <a:r>
              <a:rPr lang="en-GB" sz="1200" dirty="0">
                <a:hlinkClick r:id="rId8"/>
              </a:rPr>
              <a:t>https://assets.publishing.service.gov.uk/government/uploads/system/uploads/attachment_data/file/872194/Maritime_2050_Report.pdf</a:t>
            </a:r>
            <a:endParaRPr lang="en-GB" sz="1200" dirty="0"/>
          </a:p>
          <a:p>
            <a:pPr algn="r"/>
            <a:r>
              <a:rPr lang="en-GB" sz="1200" dirty="0">
                <a:hlinkClick r:id="rId9"/>
              </a:rPr>
              <a:t>https://www.oecd.org/economy/growth/scenarios-for-the-world-economy-to-2060.htm#main_findings</a:t>
            </a:r>
            <a:r>
              <a:rPr lang="en-GB" sz="1200" dirty="0"/>
              <a:t>  </a:t>
            </a:r>
          </a:p>
        </p:txBody>
      </p:sp>
    </p:spTree>
    <p:extLst>
      <p:ext uri="{BB962C8B-B14F-4D97-AF65-F5344CB8AC3E}">
        <p14:creationId xmlns:p14="http://schemas.microsoft.com/office/powerpoint/2010/main" val="301220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60A4-6E6C-4CD3-BE97-1D391037A230}"/>
              </a:ext>
            </a:extLst>
          </p:cNvPr>
          <p:cNvSpPr>
            <a:spLocks noGrp="1"/>
          </p:cNvSpPr>
          <p:nvPr>
            <p:ph type="ctrTitle"/>
          </p:nvPr>
        </p:nvSpPr>
        <p:spPr/>
        <p:txBody>
          <a:bodyPr>
            <a:normAutofit/>
          </a:bodyPr>
          <a:lstStyle/>
          <a:p>
            <a:r>
              <a:rPr lang="en-GB" sz="4800" dirty="0"/>
              <a:t>4. Video Clips</a:t>
            </a:r>
          </a:p>
        </p:txBody>
      </p:sp>
    </p:spTree>
    <p:extLst>
      <p:ext uri="{BB962C8B-B14F-4D97-AF65-F5344CB8AC3E}">
        <p14:creationId xmlns:p14="http://schemas.microsoft.com/office/powerpoint/2010/main" val="102978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BFB1-BBA1-4EB6-85C0-259AFD0C378C}"/>
              </a:ext>
            </a:extLst>
          </p:cNvPr>
          <p:cNvSpPr>
            <a:spLocks noGrp="1"/>
          </p:cNvSpPr>
          <p:nvPr>
            <p:ph type="title"/>
          </p:nvPr>
        </p:nvSpPr>
        <p:spPr/>
        <p:txBody>
          <a:bodyPr>
            <a:normAutofit/>
          </a:bodyPr>
          <a:lstStyle/>
          <a:p>
            <a:pPr marL="0" indent="0">
              <a:buNone/>
            </a:pPr>
            <a:r>
              <a:rPr lang="en-GB" sz="3100" b="0" dirty="0"/>
              <a:t>Video clip: Asia Excellence and Northwest Swan</a:t>
            </a:r>
            <a:br>
              <a:rPr lang="en-GB" sz="3100" b="0" dirty="0"/>
            </a:br>
            <a:r>
              <a:rPr lang="en-GB" sz="2200" b="0" dirty="0">
                <a:hlinkClick r:id="rId2"/>
              </a:rPr>
              <a:t>https://www.chevron.com/operations/transportation/shipping</a:t>
            </a:r>
            <a:r>
              <a:rPr lang="en-GB" sz="2200" b="0" dirty="0"/>
              <a:t> (3’)</a:t>
            </a:r>
          </a:p>
        </p:txBody>
      </p:sp>
      <p:pic>
        <p:nvPicPr>
          <p:cNvPr id="5" name="Picture 4">
            <a:extLst>
              <a:ext uri="{FF2B5EF4-FFF2-40B4-BE49-F238E27FC236}">
                <a16:creationId xmlns:a16="http://schemas.microsoft.com/office/drawing/2014/main" id="{9738C4BE-32D5-42B8-8CBF-0A5D5631E09B}"/>
              </a:ext>
            </a:extLst>
          </p:cNvPr>
          <p:cNvPicPr>
            <a:picLocks noChangeAspect="1"/>
          </p:cNvPicPr>
          <p:nvPr/>
        </p:nvPicPr>
        <p:blipFill>
          <a:blip r:embed="rId3"/>
          <a:stretch>
            <a:fillRect/>
          </a:stretch>
        </p:blipFill>
        <p:spPr>
          <a:xfrm>
            <a:off x="5960533" y="3058760"/>
            <a:ext cx="6231467" cy="3115734"/>
          </a:xfrm>
          <a:prstGeom prst="rect">
            <a:avLst/>
          </a:prstGeom>
        </p:spPr>
      </p:pic>
      <p:pic>
        <p:nvPicPr>
          <p:cNvPr id="4" name="Picture 3">
            <a:extLst>
              <a:ext uri="{FF2B5EF4-FFF2-40B4-BE49-F238E27FC236}">
                <a16:creationId xmlns:a16="http://schemas.microsoft.com/office/drawing/2014/main" id="{5474FB93-0BE4-41F3-A904-364F669D44E2}"/>
              </a:ext>
            </a:extLst>
          </p:cNvPr>
          <p:cNvPicPr>
            <a:picLocks noChangeAspect="1"/>
          </p:cNvPicPr>
          <p:nvPr/>
        </p:nvPicPr>
        <p:blipFill>
          <a:blip r:embed="rId4"/>
          <a:stretch>
            <a:fillRect/>
          </a:stretch>
        </p:blipFill>
        <p:spPr>
          <a:xfrm>
            <a:off x="0" y="1403684"/>
            <a:ext cx="7264400" cy="2925939"/>
          </a:xfrm>
          <a:prstGeom prst="rect">
            <a:avLst/>
          </a:prstGeom>
        </p:spPr>
      </p:pic>
    </p:spTree>
    <p:extLst>
      <p:ext uri="{BB962C8B-B14F-4D97-AF65-F5344CB8AC3E}">
        <p14:creationId xmlns:p14="http://schemas.microsoft.com/office/powerpoint/2010/main" val="229879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EB22E-8024-48A1-B1D5-57A612688A37}"/>
              </a:ext>
            </a:extLst>
          </p:cNvPr>
          <p:cNvSpPr>
            <a:spLocks noGrp="1"/>
          </p:cNvSpPr>
          <p:nvPr>
            <p:ph type="title"/>
          </p:nvPr>
        </p:nvSpPr>
        <p:spPr/>
        <p:txBody>
          <a:bodyPr>
            <a:normAutofit/>
          </a:bodyPr>
          <a:lstStyle/>
          <a:p>
            <a:r>
              <a:rPr lang="en-GB" sz="3100" b="0" dirty="0"/>
              <a:t>Video clip: Marie Maersk engine room</a:t>
            </a:r>
            <a:br>
              <a:rPr lang="en-GB" sz="4000" b="0" dirty="0"/>
            </a:br>
            <a:r>
              <a:rPr lang="en-GB" sz="2200" b="0" dirty="0">
                <a:hlinkClick r:id="rId2"/>
              </a:rPr>
              <a:t>https://www.youtube.com/watch?v=Jfqgbf2AvpM</a:t>
            </a:r>
            <a:r>
              <a:rPr lang="en-GB" sz="2200" b="0" dirty="0"/>
              <a:t> (3’)</a:t>
            </a:r>
          </a:p>
        </p:txBody>
      </p:sp>
      <p:pic>
        <p:nvPicPr>
          <p:cNvPr id="4" name="Picture 3">
            <a:extLst>
              <a:ext uri="{FF2B5EF4-FFF2-40B4-BE49-F238E27FC236}">
                <a16:creationId xmlns:a16="http://schemas.microsoft.com/office/drawing/2014/main" id="{84263B71-6F26-4131-B716-10EC71D9D260}"/>
              </a:ext>
            </a:extLst>
          </p:cNvPr>
          <p:cNvPicPr>
            <a:picLocks noChangeAspect="1"/>
          </p:cNvPicPr>
          <p:nvPr/>
        </p:nvPicPr>
        <p:blipFill>
          <a:blip r:embed="rId3"/>
          <a:stretch>
            <a:fillRect/>
          </a:stretch>
        </p:blipFill>
        <p:spPr>
          <a:xfrm>
            <a:off x="2438400" y="1597923"/>
            <a:ext cx="7315200" cy="4371975"/>
          </a:xfrm>
          <a:prstGeom prst="rect">
            <a:avLst/>
          </a:prstGeom>
        </p:spPr>
      </p:pic>
    </p:spTree>
    <p:extLst>
      <p:ext uri="{BB962C8B-B14F-4D97-AF65-F5344CB8AC3E}">
        <p14:creationId xmlns:p14="http://schemas.microsoft.com/office/powerpoint/2010/main" val="2463925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D8C3-A990-4BD6-9DA3-926E4A2FC920}"/>
              </a:ext>
            </a:extLst>
          </p:cNvPr>
          <p:cNvSpPr>
            <a:spLocks noGrp="1"/>
          </p:cNvSpPr>
          <p:nvPr>
            <p:ph type="title"/>
          </p:nvPr>
        </p:nvSpPr>
        <p:spPr>
          <a:xfrm>
            <a:off x="838200" y="365125"/>
            <a:ext cx="10515600" cy="2191808"/>
          </a:xfrm>
        </p:spPr>
        <p:txBody>
          <a:bodyPr>
            <a:normAutofit fontScale="90000"/>
          </a:bodyPr>
          <a:lstStyle/>
          <a:p>
            <a:r>
              <a:rPr lang="en-GB" b="0" dirty="0"/>
              <a:t>Video clips: </a:t>
            </a:r>
            <a:br>
              <a:rPr lang="en-GB" b="0" dirty="0"/>
            </a:br>
            <a:r>
              <a:rPr lang="en-GB" b="0" dirty="0"/>
              <a:t>Wartsila defining automated and autonomous shipping</a:t>
            </a:r>
            <a:br>
              <a:rPr lang="en-GB" b="0" dirty="0"/>
            </a:br>
            <a:r>
              <a:rPr lang="en-GB" sz="2400" b="0" dirty="0">
                <a:hlinkClick r:id="rId2"/>
              </a:rPr>
              <a:t>https://www.wartsila.com/insights/article/maritime-autonomy-a-bridge-too-far</a:t>
            </a:r>
            <a:r>
              <a:rPr lang="en-GB" sz="2400" b="0" dirty="0"/>
              <a:t> (2’)</a:t>
            </a:r>
            <a:br>
              <a:rPr lang="en-GB" sz="2400" b="0" dirty="0"/>
            </a:br>
            <a:br>
              <a:rPr lang="en-GB" sz="2400" b="0" dirty="0"/>
            </a:br>
            <a:r>
              <a:rPr lang="en-GB" sz="2400" b="0" dirty="0">
                <a:hlinkClick r:id="rId3"/>
              </a:rPr>
              <a:t>https://www.youtube.com/watch?v=LCElbM4bCb0</a:t>
            </a:r>
            <a:r>
              <a:rPr lang="en-GB" sz="2400" b="0" dirty="0"/>
              <a:t> (Optional: 15’)</a:t>
            </a:r>
          </a:p>
        </p:txBody>
      </p:sp>
      <p:pic>
        <p:nvPicPr>
          <p:cNvPr id="6" name="Picture 5">
            <a:extLst>
              <a:ext uri="{FF2B5EF4-FFF2-40B4-BE49-F238E27FC236}">
                <a16:creationId xmlns:a16="http://schemas.microsoft.com/office/drawing/2014/main" id="{F14B30BF-F81B-448A-92E2-F3BD8CC26672}"/>
              </a:ext>
            </a:extLst>
          </p:cNvPr>
          <p:cNvPicPr>
            <a:picLocks noChangeAspect="1"/>
          </p:cNvPicPr>
          <p:nvPr/>
        </p:nvPicPr>
        <p:blipFill>
          <a:blip r:embed="rId4"/>
          <a:stretch>
            <a:fillRect/>
          </a:stretch>
        </p:blipFill>
        <p:spPr>
          <a:xfrm>
            <a:off x="912926" y="2438401"/>
            <a:ext cx="10366147" cy="3725334"/>
          </a:xfrm>
          <a:prstGeom prst="rect">
            <a:avLst/>
          </a:prstGeom>
        </p:spPr>
      </p:pic>
    </p:spTree>
    <p:extLst>
      <p:ext uri="{BB962C8B-B14F-4D97-AF65-F5344CB8AC3E}">
        <p14:creationId xmlns:p14="http://schemas.microsoft.com/office/powerpoint/2010/main" val="1460970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9FEC-F896-4730-9BD2-6F3D04A19AFE}"/>
              </a:ext>
            </a:extLst>
          </p:cNvPr>
          <p:cNvSpPr>
            <a:spLocks noGrp="1"/>
          </p:cNvSpPr>
          <p:nvPr>
            <p:ph type="ctrTitle"/>
          </p:nvPr>
        </p:nvSpPr>
        <p:spPr/>
        <p:txBody>
          <a:bodyPr/>
          <a:lstStyle/>
          <a:p>
            <a:r>
              <a:rPr lang="en-GB" sz="4800" dirty="0"/>
              <a:t>5. Quiz</a:t>
            </a:r>
          </a:p>
        </p:txBody>
      </p:sp>
      <p:sp>
        <p:nvSpPr>
          <p:cNvPr id="4" name="Subtitle 3">
            <a:extLst>
              <a:ext uri="{FF2B5EF4-FFF2-40B4-BE49-F238E27FC236}">
                <a16:creationId xmlns:a16="http://schemas.microsoft.com/office/drawing/2014/main" id="{BCE871F7-FCDC-4F4F-853B-35EE32C61765}"/>
              </a:ext>
            </a:extLst>
          </p:cNvPr>
          <p:cNvSpPr>
            <a:spLocks noGrp="1"/>
          </p:cNvSpPr>
          <p:nvPr>
            <p:ph type="subTitle" idx="1"/>
          </p:nvPr>
        </p:nvSpPr>
        <p:spPr/>
        <p:txBody>
          <a:bodyPr/>
          <a:lstStyle/>
          <a:p>
            <a:r>
              <a:rPr lang="en-GB" dirty="0"/>
              <a:t>Please use the link below this presentation to access the quiz</a:t>
            </a:r>
          </a:p>
        </p:txBody>
      </p:sp>
    </p:spTree>
    <p:extLst>
      <p:ext uri="{BB962C8B-B14F-4D97-AF65-F5344CB8AC3E}">
        <p14:creationId xmlns:p14="http://schemas.microsoft.com/office/powerpoint/2010/main" val="118027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7491E9-76D0-4750-A5C7-9F4DA77D4633}"/>
              </a:ext>
            </a:extLst>
          </p:cNvPr>
          <p:cNvSpPr>
            <a:spLocks noGrp="1"/>
          </p:cNvSpPr>
          <p:nvPr>
            <p:ph type="title"/>
          </p:nvPr>
        </p:nvSpPr>
        <p:spPr/>
        <p:txBody>
          <a:bodyPr/>
          <a:lstStyle/>
          <a:p>
            <a:r>
              <a:rPr lang="en-GB" sz="3100" dirty="0"/>
              <a:t>6. Further Reading</a:t>
            </a:r>
          </a:p>
        </p:txBody>
      </p:sp>
      <p:sp>
        <p:nvSpPr>
          <p:cNvPr id="3" name="Content Placeholder 2">
            <a:extLst>
              <a:ext uri="{FF2B5EF4-FFF2-40B4-BE49-F238E27FC236}">
                <a16:creationId xmlns:a16="http://schemas.microsoft.com/office/drawing/2014/main" id="{9258E0BC-FDA2-48E3-AB45-C0CDA28F6205}"/>
              </a:ext>
            </a:extLst>
          </p:cNvPr>
          <p:cNvSpPr>
            <a:spLocks noGrp="1"/>
          </p:cNvSpPr>
          <p:nvPr>
            <p:ph idx="1"/>
          </p:nvPr>
        </p:nvSpPr>
        <p:spPr>
          <a:xfrm>
            <a:off x="838200" y="1219200"/>
            <a:ext cx="10515600" cy="4837043"/>
          </a:xfrm>
        </p:spPr>
        <p:txBody>
          <a:bodyPr>
            <a:normAutofit/>
          </a:bodyPr>
          <a:lstStyle/>
          <a:p>
            <a:pPr marL="0" indent="0">
              <a:lnSpc>
                <a:spcPct val="100000"/>
              </a:lnSpc>
              <a:spcAft>
                <a:spcPts val="600"/>
              </a:spcAft>
              <a:buNone/>
            </a:pPr>
            <a:r>
              <a:rPr lang="en-GB" sz="1600" dirty="0">
                <a:hlinkClick r:id="rId3"/>
              </a:rPr>
              <a:t>https://northsearegion.eu/northsee/s-hipping/drivers-and-enablers-for-future-shipping-activities/</a:t>
            </a:r>
            <a:r>
              <a:rPr lang="en-GB" sz="1600" dirty="0"/>
              <a:t> </a:t>
            </a:r>
          </a:p>
          <a:p>
            <a:pPr marL="0" indent="0">
              <a:lnSpc>
                <a:spcPct val="100000"/>
              </a:lnSpc>
              <a:spcAft>
                <a:spcPts val="600"/>
              </a:spcAft>
              <a:buNone/>
            </a:pPr>
            <a:r>
              <a:rPr lang="en-GB" sz="1600" dirty="0">
                <a:hlinkClick r:id="rId4"/>
              </a:rPr>
              <a:t>https://www.shmgroup.com/blog/evolution-technology-shipping/</a:t>
            </a:r>
            <a:r>
              <a:rPr lang="en-GB" sz="1600" dirty="0"/>
              <a:t> </a:t>
            </a:r>
          </a:p>
          <a:p>
            <a:pPr marL="0" indent="0">
              <a:lnSpc>
                <a:spcPct val="100000"/>
              </a:lnSpc>
              <a:spcAft>
                <a:spcPts val="600"/>
              </a:spcAft>
              <a:buNone/>
            </a:pPr>
            <a:r>
              <a:rPr lang="en-GB" sz="1600" dirty="0">
                <a:hlinkClick r:id="rId5"/>
              </a:rPr>
              <a:t>https://www.lr.org/en/insights/global-marine-trends-2030/global-marine-technology-trends-2030/</a:t>
            </a:r>
            <a:endParaRPr lang="en-GB" sz="1600" dirty="0"/>
          </a:p>
          <a:p>
            <a:pPr marL="0" indent="0">
              <a:lnSpc>
                <a:spcPct val="120000"/>
              </a:lnSpc>
              <a:spcAft>
                <a:spcPts val="600"/>
              </a:spcAft>
              <a:buNone/>
            </a:pPr>
            <a:r>
              <a:rPr lang="en-GB" sz="1600" dirty="0">
                <a:hlinkClick r:id="rId6"/>
              </a:rPr>
              <a:t>https://www.trelleborg.com/marine-and-infrastructure/-/media/Marine-Systems/Resources/Whitepapers-and-Barometer-Reports/Downloads/TMS_SmartPort_InsightBee_Report.pdf?rev=30d0a67e180a42b6be418d66362dce3e</a:t>
            </a:r>
            <a:r>
              <a:rPr lang="en-GB" sz="1600" dirty="0"/>
              <a:t> </a:t>
            </a:r>
          </a:p>
          <a:p>
            <a:pPr marL="0" indent="0">
              <a:lnSpc>
                <a:spcPct val="120000"/>
              </a:lnSpc>
              <a:spcAft>
                <a:spcPts val="600"/>
              </a:spcAft>
              <a:buNone/>
            </a:pPr>
            <a:r>
              <a:rPr lang="en-GB" sz="1600" dirty="0">
                <a:hlinkClick r:id="rId7"/>
              </a:rPr>
              <a:t>https://www.inmarsat.com/content/dam/inmarsat/corporate/documents/maritime/insights/Inmarsat_ICT_Best_Practice_Guide_2019.pdf</a:t>
            </a:r>
            <a:r>
              <a:rPr lang="en-GB" sz="1600" dirty="0"/>
              <a:t> </a:t>
            </a:r>
          </a:p>
          <a:p>
            <a:pPr marL="0" indent="0">
              <a:lnSpc>
                <a:spcPct val="120000"/>
              </a:lnSpc>
              <a:spcAft>
                <a:spcPts val="600"/>
              </a:spcAft>
              <a:buNone/>
            </a:pPr>
            <a:r>
              <a:rPr lang="en-GB" sz="1600" dirty="0">
                <a:hlinkClick r:id="rId8"/>
              </a:rPr>
              <a:t>https://significance.nl/wp-content/uploads/2019/03/2016-BZO-Evolution-of-the-EU-and-international-shipping-drivers-challenges-and-scenarios.pdf</a:t>
            </a:r>
            <a:r>
              <a:rPr lang="en-GB" sz="1600" dirty="0"/>
              <a:t> </a:t>
            </a:r>
          </a:p>
          <a:p>
            <a:pPr marL="0" indent="0">
              <a:lnSpc>
                <a:spcPct val="120000"/>
              </a:lnSpc>
              <a:spcAft>
                <a:spcPts val="600"/>
              </a:spcAft>
              <a:buNone/>
            </a:pPr>
            <a:r>
              <a:rPr lang="en-GB" sz="1600" dirty="0">
                <a:hlinkClick r:id="rId9"/>
              </a:rPr>
              <a:t>https://ec.europa.eu/transport/sites/transport/files/modes/maritime/studies/doc/2015-june-study-sss-final.pdf</a:t>
            </a:r>
            <a:r>
              <a:rPr lang="en-GB" sz="1600" dirty="0"/>
              <a:t> </a:t>
            </a:r>
          </a:p>
          <a:p>
            <a:pPr marL="0" indent="0">
              <a:lnSpc>
                <a:spcPct val="120000"/>
              </a:lnSpc>
              <a:spcAft>
                <a:spcPts val="600"/>
              </a:spcAft>
              <a:buNone/>
            </a:pPr>
            <a:r>
              <a:rPr lang="en-GB" sz="1600" dirty="0">
                <a:hlinkClick r:id="rId10"/>
              </a:rPr>
              <a:t>https://unctad.org/system/files/official-document/rmt2018_en.pdf</a:t>
            </a:r>
            <a:r>
              <a:rPr lang="en-GB" sz="1600" dirty="0"/>
              <a:t>  </a:t>
            </a:r>
            <a:r>
              <a:rPr lang="en-GB" sz="1600" i="1" dirty="0"/>
              <a:t>(Chapter 5)</a:t>
            </a:r>
            <a:r>
              <a:rPr lang="en-GB" sz="1600" dirty="0"/>
              <a:t> </a:t>
            </a:r>
          </a:p>
        </p:txBody>
      </p:sp>
    </p:spTree>
    <p:extLst>
      <p:ext uri="{BB962C8B-B14F-4D97-AF65-F5344CB8AC3E}">
        <p14:creationId xmlns:p14="http://schemas.microsoft.com/office/powerpoint/2010/main" val="336322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69CC-E6CD-48DF-9F1F-A394B7F87D81}"/>
              </a:ext>
            </a:extLst>
          </p:cNvPr>
          <p:cNvSpPr>
            <a:spLocks noGrp="1"/>
          </p:cNvSpPr>
          <p:nvPr>
            <p:ph type="title"/>
          </p:nvPr>
        </p:nvSpPr>
        <p:spPr/>
        <p:txBody>
          <a:bodyPr/>
          <a:lstStyle/>
          <a:p>
            <a:r>
              <a:rPr lang="en-GB" sz="3100" dirty="0"/>
              <a:t>Suggested Method of Study</a:t>
            </a:r>
          </a:p>
        </p:txBody>
      </p:sp>
      <p:sp>
        <p:nvSpPr>
          <p:cNvPr id="3" name="Content Placeholder 2">
            <a:extLst>
              <a:ext uri="{FF2B5EF4-FFF2-40B4-BE49-F238E27FC236}">
                <a16:creationId xmlns:a16="http://schemas.microsoft.com/office/drawing/2014/main" id="{DCC08B5A-9FBE-4229-9C32-1971425F3292}"/>
              </a:ext>
            </a:extLst>
          </p:cNvPr>
          <p:cNvSpPr>
            <a:spLocks noGrp="1"/>
          </p:cNvSpPr>
          <p:nvPr>
            <p:ph idx="1"/>
          </p:nvPr>
        </p:nvSpPr>
        <p:spPr/>
        <p:txBody>
          <a:bodyPr>
            <a:normAutofit/>
          </a:bodyPr>
          <a:lstStyle/>
          <a:p>
            <a:pPr marL="514350" indent="-514350">
              <a:lnSpc>
                <a:spcPct val="100000"/>
              </a:lnSpc>
              <a:buFont typeface="+mj-lt"/>
              <a:buAutoNum type="arabicPeriod"/>
            </a:pPr>
            <a:r>
              <a:rPr lang="en-GB" dirty="0"/>
              <a:t>Read through the presentation material, referring to the links included, then watch the video clips.</a:t>
            </a:r>
          </a:p>
          <a:p>
            <a:pPr marL="514350" indent="-514350">
              <a:lnSpc>
                <a:spcPct val="100000"/>
              </a:lnSpc>
              <a:buFont typeface="+mj-lt"/>
              <a:buAutoNum type="arabicPeriod"/>
            </a:pPr>
            <a:r>
              <a:rPr lang="en-GB" dirty="0"/>
              <a:t>Once you have gone through all the material, answer the questions in the VLE quiz.</a:t>
            </a:r>
          </a:p>
          <a:p>
            <a:pPr marL="514350" indent="-514350">
              <a:lnSpc>
                <a:spcPct val="100000"/>
              </a:lnSpc>
              <a:buFont typeface="+mj-lt"/>
              <a:buAutoNum type="arabicPeriod"/>
            </a:pPr>
            <a:r>
              <a:rPr lang="en-GB" dirty="0"/>
              <a:t>After the lesson, you may wish to investigate the topic further, based on the discussion points and suggested further reading. </a:t>
            </a:r>
          </a:p>
          <a:p>
            <a:pPr marL="514350" indent="-514350">
              <a:lnSpc>
                <a:spcPct val="100000"/>
              </a:lnSpc>
              <a:buFont typeface="+mj-lt"/>
              <a:buAutoNum type="arabicPeriod"/>
            </a:pPr>
            <a:r>
              <a:rPr lang="en-GB" dirty="0"/>
              <a:t>Use the material provided for this lesson as part of your revision for the final assessment.</a:t>
            </a:r>
          </a:p>
        </p:txBody>
      </p:sp>
    </p:spTree>
    <p:extLst>
      <p:ext uri="{BB962C8B-B14F-4D97-AF65-F5344CB8AC3E}">
        <p14:creationId xmlns:p14="http://schemas.microsoft.com/office/powerpoint/2010/main" val="1925900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4E4F-933A-4D4B-BCC3-ACA6D8C3B913}"/>
              </a:ext>
            </a:extLst>
          </p:cNvPr>
          <p:cNvSpPr>
            <a:spLocks noGrp="1"/>
          </p:cNvSpPr>
          <p:nvPr>
            <p:ph type="ctrTitle"/>
          </p:nvPr>
        </p:nvSpPr>
        <p:spPr>
          <a:xfrm>
            <a:off x="0" y="1122363"/>
            <a:ext cx="12192000" cy="2387600"/>
          </a:xfrm>
        </p:spPr>
        <p:txBody>
          <a:bodyPr>
            <a:normAutofit/>
          </a:bodyPr>
          <a:lstStyle/>
          <a:p>
            <a:r>
              <a:rPr lang="en-GB" sz="4800" dirty="0"/>
              <a:t>7. Topics for Further Discussion</a:t>
            </a:r>
          </a:p>
        </p:txBody>
      </p:sp>
      <p:sp>
        <p:nvSpPr>
          <p:cNvPr id="3" name="Content Placeholder 2">
            <a:extLst>
              <a:ext uri="{FF2B5EF4-FFF2-40B4-BE49-F238E27FC236}">
                <a16:creationId xmlns:a16="http://schemas.microsoft.com/office/drawing/2014/main" id="{C2B50E25-495B-44B1-A164-05DD440A4335}"/>
              </a:ext>
            </a:extLst>
          </p:cNvPr>
          <p:cNvSpPr>
            <a:spLocks noGrp="1"/>
          </p:cNvSpPr>
          <p:nvPr>
            <p:ph type="subTitle" idx="1"/>
          </p:nvPr>
        </p:nvSpPr>
        <p:spPr>
          <a:xfrm>
            <a:off x="0" y="3602038"/>
            <a:ext cx="12192000" cy="1655762"/>
          </a:xfrm>
        </p:spPr>
        <p:txBody>
          <a:bodyPr>
            <a:normAutofit/>
          </a:bodyPr>
          <a:lstStyle/>
          <a:p>
            <a:pPr marL="0" indent="0" algn="ctr">
              <a:lnSpc>
                <a:spcPct val="150000"/>
              </a:lnSpc>
              <a:buNone/>
            </a:pPr>
            <a:r>
              <a:rPr lang="en-GB" dirty="0"/>
              <a:t>Will the evolution of ship operations eliminate the role of humans on ships?</a:t>
            </a:r>
          </a:p>
          <a:p>
            <a:pPr marL="0" indent="0" algn="ctr">
              <a:lnSpc>
                <a:spcPct val="150000"/>
              </a:lnSpc>
              <a:buNone/>
            </a:pPr>
            <a:r>
              <a:rPr lang="en-GB" dirty="0"/>
              <a:t>Has technology made shipping safer and/or more efficient?</a:t>
            </a:r>
          </a:p>
          <a:p>
            <a:pPr marL="0" indent="0" algn="ctr">
              <a:lnSpc>
                <a:spcPct val="150000"/>
              </a:lnSpc>
              <a:buNone/>
            </a:pPr>
            <a:endParaRPr lang="en-GB" sz="2000" dirty="0"/>
          </a:p>
        </p:txBody>
      </p:sp>
    </p:spTree>
    <p:extLst>
      <p:ext uri="{BB962C8B-B14F-4D97-AF65-F5344CB8AC3E}">
        <p14:creationId xmlns:p14="http://schemas.microsoft.com/office/powerpoint/2010/main" val="113275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071B-5A32-4D53-9780-DD6463760068}"/>
              </a:ext>
            </a:extLst>
          </p:cNvPr>
          <p:cNvSpPr>
            <a:spLocks noGrp="1"/>
          </p:cNvSpPr>
          <p:nvPr>
            <p:ph type="title"/>
          </p:nvPr>
        </p:nvSpPr>
        <p:spPr/>
        <p:txBody>
          <a:bodyPr/>
          <a:lstStyle/>
          <a:p>
            <a:r>
              <a:rPr lang="en-GB" sz="3100" dirty="0"/>
              <a:t>Lesson Content</a:t>
            </a:r>
          </a:p>
        </p:txBody>
      </p:sp>
      <p:sp>
        <p:nvSpPr>
          <p:cNvPr id="3" name="Content Placeholder 2">
            <a:extLst>
              <a:ext uri="{FF2B5EF4-FFF2-40B4-BE49-F238E27FC236}">
                <a16:creationId xmlns:a16="http://schemas.microsoft.com/office/drawing/2014/main" id="{BE1B1210-AE08-40AC-A8F9-DF99FDC0AA68}"/>
              </a:ext>
            </a:extLst>
          </p:cNvPr>
          <p:cNvSpPr>
            <a:spLocks noGrp="1"/>
          </p:cNvSpPr>
          <p:nvPr>
            <p:ph idx="1"/>
          </p:nvPr>
        </p:nvSpPr>
        <p:spPr/>
        <p:txBody>
          <a:bodyPr>
            <a:normAutofit/>
          </a:bodyPr>
          <a:lstStyle/>
          <a:p>
            <a:pPr marL="514350" indent="-514350">
              <a:lnSpc>
                <a:spcPct val="100000"/>
              </a:lnSpc>
              <a:buFont typeface="+mj-lt"/>
              <a:buAutoNum type="arabicPeriod"/>
            </a:pPr>
            <a:r>
              <a:rPr lang="en-GB" dirty="0"/>
              <a:t>Economic Drivers</a:t>
            </a:r>
          </a:p>
          <a:p>
            <a:pPr marL="514350" indent="-514350">
              <a:lnSpc>
                <a:spcPct val="100000"/>
              </a:lnSpc>
              <a:buFont typeface="+mj-lt"/>
              <a:buAutoNum type="arabicPeriod"/>
            </a:pPr>
            <a:r>
              <a:rPr lang="en-GB" dirty="0"/>
              <a:t>Safety Related Drivers</a:t>
            </a:r>
          </a:p>
          <a:p>
            <a:pPr marL="514350" indent="-514350">
              <a:lnSpc>
                <a:spcPct val="100000"/>
              </a:lnSpc>
              <a:buFont typeface="+mj-lt"/>
              <a:buAutoNum type="arabicPeriod"/>
            </a:pPr>
            <a:r>
              <a:rPr lang="en-GB" dirty="0"/>
              <a:t>Key Technological Developments</a:t>
            </a:r>
          </a:p>
          <a:p>
            <a:pPr marL="514350" indent="-514350">
              <a:lnSpc>
                <a:spcPct val="100000"/>
              </a:lnSpc>
              <a:buFont typeface="+mj-lt"/>
              <a:buAutoNum type="arabicPeriod"/>
            </a:pPr>
            <a:r>
              <a:rPr lang="en-GB" dirty="0"/>
              <a:t>Video Clips</a:t>
            </a:r>
          </a:p>
          <a:p>
            <a:pPr marL="514350" indent="-514350">
              <a:lnSpc>
                <a:spcPct val="100000"/>
              </a:lnSpc>
              <a:buFont typeface="+mj-lt"/>
              <a:buAutoNum type="arabicPeriod"/>
            </a:pPr>
            <a:r>
              <a:rPr lang="en-GB" dirty="0"/>
              <a:t>Quiz</a:t>
            </a:r>
          </a:p>
          <a:p>
            <a:pPr marL="514350" indent="-514350">
              <a:lnSpc>
                <a:spcPct val="100000"/>
              </a:lnSpc>
              <a:buFont typeface="+mj-lt"/>
              <a:buAutoNum type="arabicPeriod"/>
            </a:pPr>
            <a:r>
              <a:rPr lang="en-GB" dirty="0"/>
              <a:t>Further Reading (optional)</a:t>
            </a:r>
          </a:p>
          <a:p>
            <a:pPr marL="514350" indent="-514350">
              <a:lnSpc>
                <a:spcPct val="100000"/>
              </a:lnSpc>
              <a:buFont typeface="+mj-lt"/>
              <a:buAutoNum type="arabicPeriod"/>
            </a:pPr>
            <a:r>
              <a:rPr lang="en-GB" dirty="0"/>
              <a:t>Topics for Further Discussion (optional)</a:t>
            </a:r>
          </a:p>
        </p:txBody>
      </p:sp>
      <p:pic>
        <p:nvPicPr>
          <p:cNvPr id="5" name="Picture 4">
            <a:extLst>
              <a:ext uri="{FF2B5EF4-FFF2-40B4-BE49-F238E27FC236}">
                <a16:creationId xmlns:a16="http://schemas.microsoft.com/office/drawing/2014/main" id="{8C247D52-F37D-4FA3-92E6-328D05FBC7AB}"/>
              </a:ext>
            </a:extLst>
          </p:cNvPr>
          <p:cNvPicPr>
            <a:picLocks noChangeAspect="1"/>
          </p:cNvPicPr>
          <p:nvPr/>
        </p:nvPicPr>
        <p:blipFill>
          <a:blip r:embed="rId3"/>
          <a:stretch>
            <a:fillRect/>
          </a:stretch>
        </p:blipFill>
        <p:spPr>
          <a:xfrm>
            <a:off x="6390216" y="-460375"/>
            <a:ext cx="5801784" cy="4351338"/>
          </a:xfrm>
          <a:prstGeom prst="rect">
            <a:avLst/>
          </a:prstGeom>
        </p:spPr>
      </p:pic>
    </p:spTree>
    <p:extLst>
      <p:ext uri="{BB962C8B-B14F-4D97-AF65-F5344CB8AC3E}">
        <p14:creationId xmlns:p14="http://schemas.microsoft.com/office/powerpoint/2010/main" val="266913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5269-EE83-4678-A1C7-391B04515960}"/>
              </a:ext>
            </a:extLst>
          </p:cNvPr>
          <p:cNvSpPr>
            <a:spLocks noGrp="1"/>
          </p:cNvSpPr>
          <p:nvPr>
            <p:ph type="ctrTitle"/>
          </p:nvPr>
        </p:nvSpPr>
        <p:spPr/>
        <p:txBody>
          <a:bodyPr>
            <a:normAutofit/>
          </a:bodyPr>
          <a:lstStyle/>
          <a:p>
            <a:r>
              <a:rPr lang="en-GB" sz="4800" dirty="0"/>
              <a:t>1. Economic Drivers</a:t>
            </a:r>
          </a:p>
        </p:txBody>
      </p:sp>
      <p:sp>
        <p:nvSpPr>
          <p:cNvPr id="3" name="Subtitle 2">
            <a:extLst>
              <a:ext uri="{FF2B5EF4-FFF2-40B4-BE49-F238E27FC236}">
                <a16:creationId xmlns:a16="http://schemas.microsoft.com/office/drawing/2014/main" id="{6159C5FF-B1F4-4687-804A-ABB0C4F16C70}"/>
              </a:ext>
            </a:extLst>
          </p:cNvPr>
          <p:cNvSpPr>
            <a:spLocks noGrp="1"/>
          </p:cNvSpPr>
          <p:nvPr>
            <p:ph type="subTitle" idx="1"/>
          </p:nvPr>
        </p:nvSpPr>
        <p:spPr/>
        <p:txBody>
          <a:bodyPr/>
          <a:lstStyle/>
          <a:p>
            <a:r>
              <a:rPr lang="en-GB" dirty="0"/>
              <a:t>(</a:t>
            </a:r>
            <a:r>
              <a:rPr lang="en-GB" sz="2400" dirty="0"/>
              <a:t>for ship owners to become more efficient)</a:t>
            </a:r>
            <a:endParaRPr lang="en-GB" dirty="0"/>
          </a:p>
        </p:txBody>
      </p:sp>
    </p:spTree>
    <p:extLst>
      <p:ext uri="{BB962C8B-B14F-4D97-AF65-F5344CB8AC3E}">
        <p14:creationId xmlns:p14="http://schemas.microsoft.com/office/powerpoint/2010/main" val="266271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CDE4C-C9C0-452A-AA36-6B7ED8DEB654}"/>
              </a:ext>
            </a:extLst>
          </p:cNvPr>
          <p:cNvSpPr>
            <a:spLocks noGrp="1"/>
          </p:cNvSpPr>
          <p:nvPr>
            <p:ph idx="1"/>
          </p:nvPr>
        </p:nvSpPr>
        <p:spPr>
          <a:xfrm>
            <a:off x="278296" y="846667"/>
            <a:ext cx="11476382" cy="5330296"/>
          </a:xfrm>
        </p:spPr>
        <p:txBody>
          <a:bodyPr>
            <a:normAutofit/>
          </a:bodyPr>
          <a:lstStyle/>
          <a:p>
            <a:pPr marL="0" indent="0">
              <a:buNone/>
            </a:pPr>
            <a:r>
              <a:rPr lang="en-GB" sz="2400" dirty="0"/>
              <a:t>Price x Sales - Variable costs - Fixed costs = Profit</a:t>
            </a:r>
          </a:p>
          <a:p>
            <a:pPr marL="0" indent="0">
              <a:buNone/>
            </a:pPr>
            <a:r>
              <a:rPr lang="en-GB" sz="2000" dirty="0"/>
              <a:t>Variable costs decrease if production increases</a:t>
            </a:r>
          </a:p>
          <a:p>
            <a:pPr marL="0" indent="0">
              <a:buNone/>
            </a:pPr>
            <a:r>
              <a:rPr lang="en-GB" sz="2000" dirty="0"/>
              <a:t>Fixed costs decrease if labour costs decrease</a:t>
            </a:r>
          </a:p>
          <a:p>
            <a:pPr marL="0" indent="0">
              <a:buNone/>
            </a:pPr>
            <a:endParaRPr lang="en-GB" sz="2400" dirty="0"/>
          </a:p>
          <a:p>
            <a:pPr marL="0" indent="0">
              <a:buNone/>
            </a:pPr>
            <a:endParaRPr lang="en-GB" sz="2400" dirty="0"/>
          </a:p>
          <a:p>
            <a:pPr marL="0" indent="0">
              <a:buNone/>
            </a:pPr>
            <a:r>
              <a:rPr lang="en-GB" sz="2400" dirty="0"/>
              <a:t>Capital increase </a:t>
            </a:r>
            <a:r>
              <a:rPr lang="en-GB" sz="2000" dirty="0"/>
              <a:t>AND/OR </a:t>
            </a:r>
            <a:r>
              <a:rPr lang="en-GB" sz="2400" dirty="0"/>
              <a:t>Labour input increase </a:t>
            </a:r>
            <a:r>
              <a:rPr lang="en-GB" sz="2000" dirty="0"/>
              <a:t>AND</a:t>
            </a:r>
            <a:r>
              <a:rPr lang="en-GB" sz="2400" dirty="0"/>
              <a:t> Technological advancement</a:t>
            </a:r>
          </a:p>
          <a:p>
            <a:pPr marL="0" indent="0">
              <a:buNone/>
            </a:pPr>
            <a:r>
              <a:rPr lang="en-GB" sz="2400" dirty="0"/>
              <a:t>= Long Term Growth</a:t>
            </a:r>
          </a:p>
          <a:p>
            <a:pPr marL="0" indent="0">
              <a:buNone/>
            </a:pPr>
            <a:endParaRPr lang="en-GB" sz="2400" dirty="0"/>
          </a:p>
          <a:p>
            <a:pPr marL="0" indent="0">
              <a:buNone/>
            </a:pPr>
            <a:r>
              <a:rPr lang="en-GB" sz="2400" dirty="0"/>
              <a:t>Technological advancement allows/encourages redistribution of costs</a:t>
            </a:r>
          </a:p>
          <a:p>
            <a:pPr marL="457200" lvl="1" indent="0">
              <a:buNone/>
            </a:pPr>
            <a:r>
              <a:rPr lang="en-GB" sz="2000" dirty="0"/>
              <a:t>e.g. if electric kettles boils water quickly, we don’t need to spend time building a fire every time someone needs to boil water, but we do need a reliable source of electricity.</a:t>
            </a:r>
          </a:p>
        </p:txBody>
      </p:sp>
      <p:pic>
        <p:nvPicPr>
          <p:cNvPr id="4" name="Picture 3">
            <a:extLst>
              <a:ext uri="{FF2B5EF4-FFF2-40B4-BE49-F238E27FC236}">
                <a16:creationId xmlns:a16="http://schemas.microsoft.com/office/drawing/2014/main" id="{94077786-3E82-4CCB-8D06-B2D897A64EE2}"/>
              </a:ext>
            </a:extLst>
          </p:cNvPr>
          <p:cNvPicPr>
            <a:picLocks noChangeAspect="1"/>
          </p:cNvPicPr>
          <p:nvPr/>
        </p:nvPicPr>
        <p:blipFill>
          <a:blip r:embed="rId2"/>
          <a:stretch>
            <a:fillRect/>
          </a:stretch>
        </p:blipFill>
        <p:spPr>
          <a:xfrm>
            <a:off x="7248938" y="0"/>
            <a:ext cx="4943061" cy="3295374"/>
          </a:xfrm>
          <a:prstGeom prst="rect">
            <a:avLst/>
          </a:prstGeom>
        </p:spPr>
      </p:pic>
    </p:spTree>
    <p:extLst>
      <p:ext uri="{BB962C8B-B14F-4D97-AF65-F5344CB8AC3E}">
        <p14:creationId xmlns:p14="http://schemas.microsoft.com/office/powerpoint/2010/main" val="263749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F5966A-D2CE-4D5F-BEF9-4B329FDE21F0}"/>
              </a:ext>
            </a:extLst>
          </p:cNvPr>
          <p:cNvPicPr>
            <a:picLocks noChangeAspect="1"/>
          </p:cNvPicPr>
          <p:nvPr/>
        </p:nvPicPr>
        <p:blipFill>
          <a:blip r:embed="rId2"/>
          <a:stretch>
            <a:fillRect/>
          </a:stretch>
        </p:blipFill>
        <p:spPr>
          <a:xfrm>
            <a:off x="3973112" y="2292351"/>
            <a:ext cx="2297761" cy="3058583"/>
          </a:xfrm>
          <a:prstGeom prst="rect">
            <a:avLst/>
          </a:prstGeom>
        </p:spPr>
      </p:pic>
      <p:sp>
        <p:nvSpPr>
          <p:cNvPr id="3" name="Content Placeholder 2">
            <a:extLst>
              <a:ext uri="{FF2B5EF4-FFF2-40B4-BE49-F238E27FC236}">
                <a16:creationId xmlns:a16="http://schemas.microsoft.com/office/drawing/2014/main" id="{250064D7-5CF8-45D5-917D-50E7856492FF}"/>
              </a:ext>
            </a:extLst>
          </p:cNvPr>
          <p:cNvSpPr>
            <a:spLocks noGrp="1"/>
          </p:cNvSpPr>
          <p:nvPr>
            <p:ph idx="1"/>
          </p:nvPr>
        </p:nvSpPr>
        <p:spPr>
          <a:xfrm>
            <a:off x="838200" y="318053"/>
            <a:ext cx="10515600" cy="5830956"/>
          </a:xfrm>
        </p:spPr>
        <p:txBody>
          <a:bodyPr>
            <a:noAutofit/>
          </a:bodyPr>
          <a:lstStyle/>
          <a:p>
            <a:pPr marL="0" indent="0">
              <a:buNone/>
            </a:pPr>
            <a:r>
              <a:rPr lang="en-GB" sz="2000" dirty="0"/>
              <a:t>Automated systems on a vessel allow duties and responsibilities to be adjusted and reallocated.  They are currently used to support the crew during operations.</a:t>
            </a:r>
          </a:p>
          <a:p>
            <a:pPr marL="0" indent="0">
              <a:buNone/>
            </a:pPr>
            <a:r>
              <a:rPr lang="en-GB" sz="2000" dirty="0"/>
              <a:t>E.g. UMS</a:t>
            </a:r>
          </a:p>
          <a:p>
            <a:pPr marL="0" indent="0">
              <a:buNone/>
            </a:pPr>
            <a:r>
              <a:rPr lang="en-GB" sz="2000" dirty="0"/>
              <a:t>E.g.2. Auto-pilot</a:t>
            </a:r>
          </a:p>
          <a:p>
            <a:pPr marL="0" indent="0">
              <a:buNone/>
            </a:pPr>
            <a:r>
              <a:rPr lang="en-GB" sz="2000" dirty="0"/>
              <a:t>E.g.3. Dynamic Positioning</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If implemented effectively, they should increase onboard efficiency and safety.</a:t>
            </a:r>
          </a:p>
        </p:txBody>
      </p:sp>
      <p:pic>
        <p:nvPicPr>
          <p:cNvPr id="4" name="Picture 3">
            <a:extLst>
              <a:ext uri="{FF2B5EF4-FFF2-40B4-BE49-F238E27FC236}">
                <a16:creationId xmlns:a16="http://schemas.microsoft.com/office/drawing/2014/main" id="{692A37A4-EFE1-4E61-B8F7-5268B1B51223}"/>
              </a:ext>
            </a:extLst>
          </p:cNvPr>
          <p:cNvPicPr>
            <a:picLocks noChangeAspect="1"/>
          </p:cNvPicPr>
          <p:nvPr/>
        </p:nvPicPr>
        <p:blipFill rotWithShape="1">
          <a:blip r:embed="rId3"/>
          <a:srcRect l="26913"/>
          <a:stretch/>
        </p:blipFill>
        <p:spPr>
          <a:xfrm>
            <a:off x="6968067" y="1845734"/>
            <a:ext cx="4385733" cy="3505200"/>
          </a:xfrm>
          <a:prstGeom prst="rect">
            <a:avLst/>
          </a:prstGeom>
        </p:spPr>
      </p:pic>
      <p:pic>
        <p:nvPicPr>
          <p:cNvPr id="5" name="Picture 4">
            <a:extLst>
              <a:ext uri="{FF2B5EF4-FFF2-40B4-BE49-F238E27FC236}">
                <a16:creationId xmlns:a16="http://schemas.microsoft.com/office/drawing/2014/main" id="{60A32385-A4CC-43D8-A6B2-CD4C5F6F57EA}"/>
              </a:ext>
            </a:extLst>
          </p:cNvPr>
          <p:cNvPicPr>
            <a:picLocks noChangeAspect="1"/>
          </p:cNvPicPr>
          <p:nvPr/>
        </p:nvPicPr>
        <p:blipFill>
          <a:blip r:embed="rId4"/>
          <a:stretch>
            <a:fillRect/>
          </a:stretch>
        </p:blipFill>
        <p:spPr>
          <a:xfrm>
            <a:off x="838200" y="2929467"/>
            <a:ext cx="2437718" cy="2421467"/>
          </a:xfrm>
          <a:prstGeom prst="rect">
            <a:avLst/>
          </a:prstGeom>
        </p:spPr>
      </p:pic>
    </p:spTree>
    <p:extLst>
      <p:ext uri="{BB962C8B-B14F-4D97-AF65-F5344CB8AC3E}">
        <p14:creationId xmlns:p14="http://schemas.microsoft.com/office/powerpoint/2010/main" val="240576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85BB-137F-4CE3-9C30-14AEA7EA356D}"/>
              </a:ext>
            </a:extLst>
          </p:cNvPr>
          <p:cNvSpPr>
            <a:spLocks noGrp="1"/>
          </p:cNvSpPr>
          <p:nvPr>
            <p:ph type="ctrTitle"/>
          </p:nvPr>
        </p:nvSpPr>
        <p:spPr/>
        <p:txBody>
          <a:bodyPr>
            <a:normAutofit/>
          </a:bodyPr>
          <a:lstStyle/>
          <a:p>
            <a:r>
              <a:rPr lang="en-GB" sz="4800" dirty="0"/>
              <a:t>2. Safety Related Drivers</a:t>
            </a:r>
          </a:p>
        </p:txBody>
      </p:sp>
      <p:sp>
        <p:nvSpPr>
          <p:cNvPr id="6" name="Subtitle 5">
            <a:extLst>
              <a:ext uri="{FF2B5EF4-FFF2-40B4-BE49-F238E27FC236}">
                <a16:creationId xmlns:a16="http://schemas.microsoft.com/office/drawing/2014/main" id="{09BDDA4F-01AA-43BD-8065-47EABF31A31F}"/>
              </a:ext>
            </a:extLst>
          </p:cNvPr>
          <p:cNvSpPr>
            <a:spLocks noGrp="1"/>
          </p:cNvSpPr>
          <p:nvPr>
            <p:ph type="subTitle" idx="1"/>
          </p:nvPr>
        </p:nvSpPr>
        <p:spPr>
          <a:xfrm>
            <a:off x="762000" y="3602038"/>
            <a:ext cx="10668000" cy="1655762"/>
          </a:xfrm>
        </p:spPr>
        <p:txBody>
          <a:bodyPr/>
          <a:lstStyle/>
          <a:p>
            <a:r>
              <a:rPr lang="en-GB" dirty="0"/>
              <a:t>(and examples of technological changes focusing on human factors)</a:t>
            </a:r>
          </a:p>
        </p:txBody>
      </p:sp>
    </p:spTree>
    <p:extLst>
      <p:ext uri="{BB962C8B-B14F-4D97-AF65-F5344CB8AC3E}">
        <p14:creationId xmlns:p14="http://schemas.microsoft.com/office/powerpoint/2010/main" val="311693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F84FB6-6499-474F-809F-7A2F07B96A7B}"/>
              </a:ext>
            </a:extLst>
          </p:cNvPr>
          <p:cNvPicPr>
            <a:picLocks noChangeAspect="1"/>
          </p:cNvPicPr>
          <p:nvPr/>
        </p:nvPicPr>
        <p:blipFill>
          <a:blip r:embed="rId2"/>
          <a:stretch>
            <a:fillRect/>
          </a:stretch>
        </p:blipFill>
        <p:spPr>
          <a:xfrm>
            <a:off x="1483549" y="0"/>
            <a:ext cx="9224901" cy="6209898"/>
          </a:xfrm>
          <a:prstGeom prst="rect">
            <a:avLst/>
          </a:prstGeom>
        </p:spPr>
      </p:pic>
      <p:sp>
        <p:nvSpPr>
          <p:cNvPr id="6" name="TextBox 5">
            <a:extLst>
              <a:ext uri="{FF2B5EF4-FFF2-40B4-BE49-F238E27FC236}">
                <a16:creationId xmlns:a16="http://schemas.microsoft.com/office/drawing/2014/main" id="{C3966146-04C4-4188-94A6-DDC5800A0C13}"/>
              </a:ext>
            </a:extLst>
          </p:cNvPr>
          <p:cNvSpPr txBox="1"/>
          <p:nvPr/>
        </p:nvSpPr>
        <p:spPr>
          <a:xfrm>
            <a:off x="-1" y="5940822"/>
            <a:ext cx="12192000" cy="276999"/>
          </a:xfrm>
          <a:prstGeom prst="rect">
            <a:avLst/>
          </a:prstGeom>
          <a:noFill/>
        </p:spPr>
        <p:txBody>
          <a:bodyPr wrap="square">
            <a:spAutoFit/>
          </a:bodyPr>
          <a:lstStyle/>
          <a:p>
            <a:pPr algn="r"/>
            <a:r>
              <a:rPr lang="en-GB" sz="1200" dirty="0">
                <a:hlinkClick r:id="rId3"/>
              </a:rPr>
              <a:t>https://assets.publishing.service.gov.uk/government/uploads/system/uploads/attachment_data/file/837844/MGN_520_Final.pdf</a:t>
            </a:r>
            <a:r>
              <a:rPr lang="en-GB" sz="1200" dirty="0"/>
              <a:t> </a:t>
            </a:r>
          </a:p>
        </p:txBody>
      </p:sp>
    </p:spTree>
    <p:extLst>
      <p:ext uri="{BB962C8B-B14F-4D97-AF65-F5344CB8AC3E}">
        <p14:creationId xmlns:p14="http://schemas.microsoft.com/office/powerpoint/2010/main" val="278265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193B5ED-136B-4375-9F90-F93B7C864EEB}"/>
              </a:ext>
            </a:extLst>
          </p:cNvPr>
          <p:cNvGraphicFramePr>
            <a:graphicFrameLocks noGrp="1"/>
          </p:cNvGraphicFramePr>
          <p:nvPr>
            <p:extLst>
              <p:ext uri="{D42A27DB-BD31-4B8C-83A1-F6EECF244321}">
                <p14:modId xmlns:p14="http://schemas.microsoft.com/office/powerpoint/2010/main" val="1379892391"/>
              </p:ext>
            </p:extLst>
          </p:nvPr>
        </p:nvGraphicFramePr>
        <p:xfrm>
          <a:off x="675861" y="821154"/>
          <a:ext cx="10840278" cy="5215692"/>
        </p:xfrm>
        <a:graphic>
          <a:graphicData uri="http://schemas.openxmlformats.org/drawingml/2006/table">
            <a:tbl>
              <a:tblPr firstRow="1" bandRow="1">
                <a:tableStyleId>{5940675A-B579-460E-94D1-54222C63F5DA}</a:tableStyleId>
              </a:tblPr>
              <a:tblGrid>
                <a:gridCol w="2499642">
                  <a:extLst>
                    <a:ext uri="{9D8B030D-6E8A-4147-A177-3AD203B41FA5}">
                      <a16:colId xmlns:a16="http://schemas.microsoft.com/office/drawing/2014/main" val="80176262"/>
                    </a:ext>
                  </a:extLst>
                </a:gridCol>
                <a:gridCol w="5254346">
                  <a:extLst>
                    <a:ext uri="{9D8B030D-6E8A-4147-A177-3AD203B41FA5}">
                      <a16:colId xmlns:a16="http://schemas.microsoft.com/office/drawing/2014/main" val="940792157"/>
                    </a:ext>
                  </a:extLst>
                </a:gridCol>
                <a:gridCol w="3086290">
                  <a:extLst>
                    <a:ext uri="{9D8B030D-6E8A-4147-A177-3AD203B41FA5}">
                      <a16:colId xmlns:a16="http://schemas.microsoft.com/office/drawing/2014/main" val="3738386553"/>
                    </a:ext>
                  </a:extLst>
                </a:gridCol>
              </a:tblGrid>
              <a:tr h="576683">
                <a:tc>
                  <a:txBody>
                    <a:bodyPr/>
                    <a:lstStyle/>
                    <a:p>
                      <a:pPr algn="ctr"/>
                      <a:r>
                        <a:rPr lang="en-GB" sz="1600" b="1" dirty="0">
                          <a:latin typeface="Arial" panose="020B0604020202020204" pitchFamily="34" charset="0"/>
                          <a:cs typeface="Arial" panose="020B0604020202020204" pitchFamily="34" charset="0"/>
                        </a:rPr>
                        <a:t>Top 12 Human Factors: Safety</a:t>
                      </a:r>
                    </a:p>
                  </a:txBody>
                  <a:tcPr/>
                </a:tc>
                <a:tc>
                  <a:txBody>
                    <a:bodyPr/>
                    <a:lstStyle/>
                    <a:p>
                      <a:pPr algn="ctr"/>
                      <a:r>
                        <a:rPr lang="en-GB" sz="1600" b="1" dirty="0">
                          <a:latin typeface="Arial" panose="020B0604020202020204" pitchFamily="34" charset="0"/>
                          <a:cs typeface="Arial" panose="020B0604020202020204" pitchFamily="34" charset="0"/>
                        </a:rPr>
                        <a:t>Example of Technological Change</a:t>
                      </a:r>
                    </a:p>
                  </a:txBody>
                  <a:tcPr/>
                </a:tc>
                <a:tc>
                  <a:txBody>
                    <a:bodyPr/>
                    <a:lstStyle/>
                    <a:p>
                      <a:pPr algn="ctr"/>
                      <a:r>
                        <a:rPr lang="en-GB" sz="1600" b="1" dirty="0">
                          <a:latin typeface="Arial" panose="020B0604020202020204" pitchFamily="34" charset="0"/>
                          <a:cs typeface="Arial" panose="020B0604020202020204" pitchFamily="34" charset="0"/>
                        </a:rPr>
                        <a:t>Operational Example</a:t>
                      </a:r>
                    </a:p>
                  </a:txBody>
                  <a:tcPr/>
                </a:tc>
                <a:extLst>
                  <a:ext uri="{0D108BD9-81ED-4DB2-BD59-A6C34878D82A}">
                    <a16:rowId xmlns:a16="http://schemas.microsoft.com/office/drawing/2014/main" val="3172385029"/>
                  </a:ext>
                </a:extLst>
              </a:tr>
              <a:tr h="386381">
                <a:tc>
                  <a:txBody>
                    <a:bodyPr/>
                    <a:lstStyle/>
                    <a:p>
                      <a:pPr algn="ctr"/>
                      <a:r>
                        <a:rPr lang="en-GB" sz="1600" dirty="0">
                          <a:latin typeface="Arial" panose="020B0604020202020204" pitchFamily="34" charset="0"/>
                          <a:cs typeface="Arial" panose="020B0604020202020204" pitchFamily="34" charset="0"/>
                        </a:rPr>
                        <a:t>Fit for Duty</a:t>
                      </a:r>
                    </a:p>
                  </a:txBody>
                  <a:tcPr/>
                </a:tc>
                <a:tc>
                  <a:txBody>
                    <a:bodyPr/>
                    <a:lstStyle/>
                    <a:p>
                      <a:pPr algn="ctr"/>
                      <a:r>
                        <a:rPr lang="en-GB" sz="1600" dirty="0">
                          <a:latin typeface="Arial" panose="020B0604020202020204" pitchFamily="34" charset="0"/>
                          <a:cs typeface="Arial" panose="020B0604020202020204" pitchFamily="34" charset="0"/>
                        </a:rPr>
                        <a:t>Communication links between work and home</a:t>
                      </a:r>
                    </a:p>
                  </a:txBody>
                  <a:tcPr/>
                </a:tc>
                <a:tc>
                  <a:txBody>
                    <a:bodyPr/>
                    <a:lstStyle/>
                    <a:p>
                      <a:pPr algn="ctr"/>
                      <a:r>
                        <a:rPr lang="en-GB" sz="1600" dirty="0">
                          <a:latin typeface="Arial" panose="020B0604020202020204" pitchFamily="34" charset="0"/>
                          <a:cs typeface="Arial" panose="020B0604020202020204" pitchFamily="34" charset="0"/>
                        </a:rPr>
                        <a:t>Internet</a:t>
                      </a:r>
                    </a:p>
                  </a:txBody>
                  <a:tcPr/>
                </a:tc>
                <a:extLst>
                  <a:ext uri="{0D108BD9-81ED-4DB2-BD59-A6C34878D82A}">
                    <a16:rowId xmlns:a16="http://schemas.microsoft.com/office/drawing/2014/main" val="2451572673"/>
                  </a:ext>
                </a:extLst>
              </a:tr>
              <a:tr h="386381">
                <a:tc>
                  <a:txBody>
                    <a:bodyPr/>
                    <a:lstStyle/>
                    <a:p>
                      <a:pPr algn="ctr"/>
                      <a:r>
                        <a:rPr lang="en-GB" sz="1600" dirty="0">
                          <a:latin typeface="Arial" panose="020B0604020202020204" pitchFamily="34" charset="0"/>
                          <a:cs typeface="Arial" panose="020B0604020202020204" pitchFamily="34" charset="0"/>
                        </a:rPr>
                        <a:t>Situational Awareness</a:t>
                      </a:r>
                    </a:p>
                  </a:txBody>
                  <a:tcPr/>
                </a:tc>
                <a:tc>
                  <a:txBody>
                    <a:bodyPr/>
                    <a:lstStyle/>
                    <a:p>
                      <a:pPr algn="ctr"/>
                      <a:r>
                        <a:rPr lang="en-GB" sz="1600" dirty="0">
                          <a:latin typeface="Arial" panose="020B0604020202020204" pitchFamily="34" charset="0"/>
                          <a:cs typeface="Arial" panose="020B0604020202020204" pitchFamily="34" charset="0"/>
                        </a:rPr>
                        <a:t>Improving data accessibility and accuracy</a:t>
                      </a:r>
                    </a:p>
                  </a:txBody>
                  <a:tcPr/>
                </a:tc>
                <a:tc>
                  <a:txBody>
                    <a:bodyPr/>
                    <a:lstStyle/>
                    <a:p>
                      <a:pPr algn="ctr"/>
                      <a:r>
                        <a:rPr lang="en-GB" sz="1600" dirty="0">
                          <a:latin typeface="Arial" panose="020B0604020202020204" pitchFamily="34" charset="0"/>
                          <a:cs typeface="Arial" panose="020B0604020202020204" pitchFamily="34" charset="0"/>
                        </a:rPr>
                        <a:t>Rudder indicator</a:t>
                      </a:r>
                    </a:p>
                  </a:txBody>
                  <a:tcPr/>
                </a:tc>
                <a:extLst>
                  <a:ext uri="{0D108BD9-81ED-4DB2-BD59-A6C34878D82A}">
                    <a16:rowId xmlns:a16="http://schemas.microsoft.com/office/drawing/2014/main" val="2697474844"/>
                  </a:ext>
                </a:extLst>
              </a:tr>
              <a:tr h="386381">
                <a:tc>
                  <a:txBody>
                    <a:bodyPr/>
                    <a:lstStyle/>
                    <a:p>
                      <a:pPr algn="ctr"/>
                      <a:r>
                        <a:rPr lang="en-GB" sz="1600" dirty="0">
                          <a:latin typeface="Arial" panose="020B0604020202020204" pitchFamily="34" charset="0"/>
                          <a:cs typeface="Arial" panose="020B0604020202020204" pitchFamily="34" charset="0"/>
                        </a:rPr>
                        <a:t>Alerting</a:t>
                      </a:r>
                    </a:p>
                  </a:txBody>
                  <a:tcPr/>
                </a:tc>
                <a:tc>
                  <a:txBody>
                    <a:bodyPr/>
                    <a:lstStyle/>
                    <a:p>
                      <a:pPr algn="ctr"/>
                      <a:r>
                        <a:rPr lang="en-GB" sz="1600" dirty="0">
                          <a:latin typeface="Arial" panose="020B0604020202020204" pitchFamily="34" charset="0"/>
                          <a:cs typeface="Arial" panose="020B0604020202020204" pitchFamily="34" charset="0"/>
                        </a:rPr>
                        <a:t>Efficient ship to shore communication systems</a:t>
                      </a:r>
                    </a:p>
                  </a:txBody>
                  <a:tcPr/>
                </a:tc>
                <a:tc>
                  <a:txBody>
                    <a:bodyPr/>
                    <a:lstStyle/>
                    <a:p>
                      <a:pPr algn="ctr"/>
                      <a:r>
                        <a:rPr lang="en-GB" sz="1600" dirty="0">
                          <a:latin typeface="Arial" panose="020B0604020202020204" pitchFamily="34" charset="0"/>
                          <a:cs typeface="Arial" panose="020B0604020202020204" pitchFamily="34" charset="0"/>
                        </a:rPr>
                        <a:t>Inmarsat C</a:t>
                      </a:r>
                    </a:p>
                  </a:txBody>
                  <a:tcPr/>
                </a:tc>
                <a:extLst>
                  <a:ext uri="{0D108BD9-81ED-4DB2-BD59-A6C34878D82A}">
                    <a16:rowId xmlns:a16="http://schemas.microsoft.com/office/drawing/2014/main" val="3605033415"/>
                  </a:ext>
                </a:extLst>
              </a:tr>
              <a:tr h="386381">
                <a:tc>
                  <a:txBody>
                    <a:bodyPr/>
                    <a:lstStyle/>
                    <a:p>
                      <a:pPr algn="ctr"/>
                      <a:r>
                        <a:rPr lang="en-GB" sz="1600" dirty="0">
                          <a:latin typeface="Arial" panose="020B0604020202020204" pitchFamily="34" charset="0"/>
                          <a:cs typeface="Arial" panose="020B0604020202020204" pitchFamily="34" charset="0"/>
                        </a:rPr>
                        <a:t>Communication</a:t>
                      </a:r>
                    </a:p>
                  </a:txBody>
                  <a:tcPr/>
                </a:tc>
                <a:tc>
                  <a:txBody>
                    <a:bodyPr/>
                    <a:lstStyle/>
                    <a:p>
                      <a:pPr algn="ctr"/>
                      <a:r>
                        <a:rPr lang="en-GB" sz="1600" dirty="0">
                          <a:latin typeface="Arial" panose="020B0604020202020204" pitchFamily="34" charset="0"/>
                          <a:cs typeface="Arial" panose="020B0604020202020204" pitchFamily="34" charset="0"/>
                        </a:rPr>
                        <a:t>End user interface options</a:t>
                      </a:r>
                    </a:p>
                  </a:txBody>
                  <a:tcPr/>
                </a:tc>
                <a:tc>
                  <a:txBody>
                    <a:bodyPr/>
                    <a:lstStyle/>
                    <a:p>
                      <a:pPr algn="ctr"/>
                      <a:r>
                        <a:rPr lang="en-GB" sz="1600" dirty="0">
                          <a:latin typeface="Arial" panose="020B0604020202020204" pitchFamily="34" charset="0"/>
                          <a:cs typeface="Arial" panose="020B0604020202020204" pitchFamily="34" charset="0"/>
                        </a:rPr>
                        <a:t>Stability calculators</a:t>
                      </a:r>
                    </a:p>
                  </a:txBody>
                  <a:tcPr/>
                </a:tc>
                <a:extLst>
                  <a:ext uri="{0D108BD9-81ED-4DB2-BD59-A6C34878D82A}">
                    <a16:rowId xmlns:a16="http://schemas.microsoft.com/office/drawing/2014/main" val="3084620526"/>
                  </a:ext>
                </a:extLst>
              </a:tr>
              <a:tr h="386381">
                <a:tc>
                  <a:txBody>
                    <a:bodyPr/>
                    <a:lstStyle/>
                    <a:p>
                      <a:pPr algn="ctr"/>
                      <a:r>
                        <a:rPr lang="en-GB" sz="1600" dirty="0">
                          <a:latin typeface="Arial" panose="020B0604020202020204" pitchFamily="34" charset="0"/>
                          <a:cs typeface="Arial" panose="020B0604020202020204" pitchFamily="34" charset="0"/>
                        </a:rPr>
                        <a:t>Complacency</a:t>
                      </a:r>
                    </a:p>
                  </a:txBody>
                  <a:tcPr/>
                </a:tc>
                <a:tc>
                  <a:txBody>
                    <a:bodyPr/>
                    <a:lstStyle/>
                    <a:p>
                      <a:pPr algn="ctr"/>
                      <a:r>
                        <a:rPr lang="en-GB" sz="1600" dirty="0">
                          <a:latin typeface="Arial" panose="020B0604020202020204" pitchFamily="34" charset="0"/>
                          <a:cs typeface="Arial" panose="020B0604020202020204" pitchFamily="34" charset="0"/>
                        </a:rPr>
                        <a:t>Expanding range of monitoring equipment</a:t>
                      </a:r>
                    </a:p>
                  </a:txBody>
                  <a:tcPr/>
                </a:tc>
                <a:tc>
                  <a:txBody>
                    <a:bodyPr/>
                    <a:lstStyle/>
                    <a:p>
                      <a:pPr algn="ctr"/>
                      <a:r>
                        <a:rPr lang="en-GB" sz="1600" dirty="0">
                          <a:latin typeface="Arial" panose="020B0604020202020204" pitchFamily="34" charset="0"/>
                          <a:cs typeface="Arial" panose="020B0604020202020204" pitchFamily="34" charset="0"/>
                        </a:rPr>
                        <a:t>Level gauging in tanks</a:t>
                      </a:r>
                    </a:p>
                  </a:txBody>
                  <a:tcPr/>
                </a:tc>
                <a:extLst>
                  <a:ext uri="{0D108BD9-81ED-4DB2-BD59-A6C34878D82A}">
                    <a16:rowId xmlns:a16="http://schemas.microsoft.com/office/drawing/2014/main" val="2751501763"/>
                  </a:ext>
                </a:extLst>
              </a:tr>
              <a:tr h="386381">
                <a:tc>
                  <a:txBody>
                    <a:bodyPr/>
                    <a:lstStyle/>
                    <a:p>
                      <a:pPr algn="ctr"/>
                      <a:r>
                        <a:rPr lang="en-GB" sz="1600" dirty="0">
                          <a:latin typeface="Arial" panose="020B0604020202020204" pitchFamily="34" charset="0"/>
                          <a:cs typeface="Arial" panose="020B0604020202020204" pitchFamily="34" charset="0"/>
                        </a:rPr>
                        <a:t>Culture</a:t>
                      </a:r>
                    </a:p>
                  </a:txBody>
                  <a:tcPr/>
                </a:tc>
                <a:tc>
                  <a:txBody>
                    <a:bodyPr/>
                    <a:lstStyle/>
                    <a:p>
                      <a:pPr algn="ctr"/>
                      <a:r>
                        <a:rPr lang="en-GB" sz="1600" dirty="0">
                          <a:latin typeface="Arial" panose="020B0604020202020204" pitchFamily="34" charset="0"/>
                          <a:cs typeface="Arial" panose="020B0604020202020204" pitchFamily="34" charset="0"/>
                        </a:rPr>
                        <a:t>Access to onboard training and support</a:t>
                      </a:r>
                    </a:p>
                  </a:txBody>
                  <a:tcPr/>
                </a:tc>
                <a:tc>
                  <a:txBody>
                    <a:bodyPr/>
                    <a:lstStyle/>
                    <a:p>
                      <a:pPr algn="ctr"/>
                      <a:r>
                        <a:rPr lang="en-GB" sz="1600" dirty="0">
                          <a:latin typeface="Arial" panose="020B0604020202020204" pitchFamily="34" charset="0"/>
                          <a:cs typeface="Arial" panose="020B0604020202020204" pitchFamily="34" charset="0"/>
                        </a:rPr>
                        <a:t>VLEs</a:t>
                      </a:r>
                    </a:p>
                  </a:txBody>
                  <a:tcPr/>
                </a:tc>
                <a:extLst>
                  <a:ext uri="{0D108BD9-81ED-4DB2-BD59-A6C34878D82A}">
                    <a16:rowId xmlns:a16="http://schemas.microsoft.com/office/drawing/2014/main" val="3517856433"/>
                  </a:ext>
                </a:extLst>
              </a:tr>
              <a:tr h="386381">
                <a:tc>
                  <a:txBody>
                    <a:bodyPr/>
                    <a:lstStyle/>
                    <a:p>
                      <a:pPr algn="ctr"/>
                      <a:r>
                        <a:rPr lang="en-GB" sz="1600" dirty="0">
                          <a:latin typeface="Arial" panose="020B0604020202020204" pitchFamily="34" charset="0"/>
                          <a:cs typeface="Arial" panose="020B0604020202020204" pitchFamily="34" charset="0"/>
                        </a:rPr>
                        <a:t>Local Practices</a:t>
                      </a:r>
                    </a:p>
                  </a:txBody>
                  <a:tcPr/>
                </a:tc>
                <a:tc>
                  <a:txBody>
                    <a:bodyPr/>
                    <a:lstStyle/>
                    <a:p>
                      <a:pPr algn="ctr"/>
                      <a:r>
                        <a:rPr lang="en-GB" sz="1600" dirty="0">
                          <a:latin typeface="Arial" panose="020B0604020202020204" pitchFamily="34" charset="0"/>
                          <a:cs typeface="Arial" panose="020B0604020202020204" pitchFamily="34" charset="0"/>
                        </a:rPr>
                        <a:t>Globalisation</a:t>
                      </a:r>
                    </a:p>
                  </a:txBody>
                  <a:tcPr/>
                </a:tc>
                <a:tc>
                  <a:txBody>
                    <a:bodyPr/>
                    <a:lstStyle/>
                    <a:p>
                      <a:pPr algn="ctr"/>
                      <a:r>
                        <a:rPr lang="en-GB" sz="1600" dirty="0">
                          <a:latin typeface="Arial" panose="020B0604020202020204" pitchFamily="34" charset="0"/>
                          <a:cs typeface="Arial" panose="020B0604020202020204" pitchFamily="34" charset="0"/>
                        </a:rPr>
                        <a:t>STCW</a:t>
                      </a:r>
                    </a:p>
                  </a:txBody>
                  <a:tcPr/>
                </a:tc>
                <a:extLst>
                  <a:ext uri="{0D108BD9-81ED-4DB2-BD59-A6C34878D82A}">
                    <a16:rowId xmlns:a16="http://schemas.microsoft.com/office/drawing/2014/main" val="3834627692"/>
                  </a:ext>
                </a:extLst>
              </a:tr>
              <a:tr h="386381">
                <a:tc>
                  <a:txBody>
                    <a:bodyPr/>
                    <a:lstStyle/>
                    <a:p>
                      <a:pPr algn="ctr"/>
                      <a:r>
                        <a:rPr lang="en-GB" sz="1600" dirty="0">
                          <a:latin typeface="Arial" panose="020B0604020202020204" pitchFamily="34" charset="0"/>
                          <a:cs typeface="Arial" panose="020B0604020202020204" pitchFamily="34" charset="0"/>
                        </a:rPr>
                        <a:t>Teamwork</a:t>
                      </a:r>
                    </a:p>
                  </a:txBody>
                  <a:tcPr/>
                </a:tc>
                <a:tc>
                  <a:txBody>
                    <a:bodyPr/>
                    <a:lstStyle/>
                    <a:p>
                      <a:pPr algn="ctr"/>
                      <a:r>
                        <a:rPr lang="en-GB" sz="1600" dirty="0">
                          <a:latin typeface="Arial" panose="020B0604020202020204" pitchFamily="34" charset="0"/>
                          <a:cs typeface="Arial" panose="020B0604020202020204" pitchFamily="34" charset="0"/>
                        </a:rPr>
                        <a:t>Online forums linking a global community</a:t>
                      </a:r>
                    </a:p>
                  </a:txBody>
                  <a:tcPr/>
                </a:tc>
                <a:tc>
                  <a:txBody>
                    <a:bodyPr/>
                    <a:lstStyle/>
                    <a:p>
                      <a:pPr algn="ctr"/>
                      <a:r>
                        <a:rPr lang="en-GB" sz="1600" dirty="0">
                          <a:latin typeface="Arial" panose="020B0604020202020204" pitchFamily="34" charset="0"/>
                          <a:cs typeface="Arial" panose="020B0604020202020204" pitchFamily="34" charset="0"/>
                        </a:rPr>
                        <a:t>Zoom/Teams</a:t>
                      </a:r>
                    </a:p>
                  </a:txBody>
                  <a:tcPr/>
                </a:tc>
                <a:extLst>
                  <a:ext uri="{0D108BD9-81ED-4DB2-BD59-A6C34878D82A}">
                    <a16:rowId xmlns:a16="http://schemas.microsoft.com/office/drawing/2014/main" val="434517478"/>
                  </a:ext>
                </a:extLst>
              </a:tr>
              <a:tr h="386381">
                <a:tc>
                  <a:txBody>
                    <a:bodyPr/>
                    <a:lstStyle/>
                    <a:p>
                      <a:pPr algn="ctr"/>
                      <a:r>
                        <a:rPr lang="en-GB" sz="1600" dirty="0">
                          <a:latin typeface="Arial" panose="020B0604020202020204" pitchFamily="34" charset="0"/>
                          <a:cs typeface="Arial" panose="020B0604020202020204" pitchFamily="34" charset="0"/>
                        </a:rPr>
                        <a:t>Capability</a:t>
                      </a:r>
                    </a:p>
                  </a:txBody>
                  <a:tcPr/>
                </a:tc>
                <a:tc>
                  <a:txBody>
                    <a:bodyPr/>
                    <a:lstStyle/>
                    <a:p>
                      <a:pPr algn="ctr"/>
                      <a:r>
                        <a:rPr lang="en-GB" sz="1600" dirty="0">
                          <a:latin typeface="Arial" panose="020B0604020202020204" pitchFamily="34" charset="0"/>
                          <a:cs typeface="Arial" panose="020B0604020202020204" pitchFamily="34" charset="0"/>
                        </a:rPr>
                        <a:t>Virtual environments used in training programmes</a:t>
                      </a:r>
                    </a:p>
                  </a:txBody>
                  <a:tcPr/>
                </a:tc>
                <a:tc>
                  <a:txBody>
                    <a:bodyPr/>
                    <a:lstStyle/>
                    <a:p>
                      <a:pPr algn="ctr"/>
                      <a:r>
                        <a:rPr lang="en-GB" sz="1600" dirty="0">
                          <a:latin typeface="Arial" panose="020B0604020202020204" pitchFamily="34" charset="0"/>
                          <a:cs typeface="Arial" panose="020B0604020202020204" pitchFamily="34" charset="0"/>
                        </a:rPr>
                        <a:t>Simulators</a:t>
                      </a:r>
                    </a:p>
                  </a:txBody>
                  <a:tcPr/>
                </a:tc>
                <a:extLst>
                  <a:ext uri="{0D108BD9-81ED-4DB2-BD59-A6C34878D82A}">
                    <a16:rowId xmlns:a16="http://schemas.microsoft.com/office/drawing/2014/main" val="1183545405"/>
                  </a:ext>
                </a:extLst>
              </a:tr>
              <a:tr h="386381">
                <a:tc>
                  <a:txBody>
                    <a:bodyPr/>
                    <a:lstStyle/>
                    <a:p>
                      <a:pPr algn="ctr"/>
                      <a:r>
                        <a:rPr lang="en-GB" sz="1600" dirty="0">
                          <a:latin typeface="Arial" panose="020B0604020202020204" pitchFamily="34" charset="0"/>
                          <a:cs typeface="Arial" panose="020B0604020202020204" pitchFamily="34" charset="0"/>
                        </a:rPr>
                        <a:t>Pressure</a:t>
                      </a:r>
                    </a:p>
                  </a:txBody>
                  <a:tcPr/>
                </a:tc>
                <a:tc>
                  <a:txBody>
                    <a:bodyPr/>
                    <a:lstStyle/>
                    <a:p>
                      <a:pPr algn="ctr"/>
                      <a:r>
                        <a:rPr lang="en-GB" sz="1600" dirty="0">
                          <a:latin typeface="Arial" panose="020B0604020202020204" pitchFamily="34" charset="0"/>
                          <a:cs typeface="Arial" panose="020B0604020202020204" pitchFamily="34" charset="0"/>
                        </a:rPr>
                        <a:t>Automation as part of standard operations</a:t>
                      </a:r>
                    </a:p>
                  </a:txBody>
                  <a:tcPr/>
                </a:tc>
                <a:tc>
                  <a:txBody>
                    <a:bodyPr/>
                    <a:lstStyle/>
                    <a:p>
                      <a:pPr algn="ctr"/>
                      <a:r>
                        <a:rPr lang="en-GB" sz="1600" dirty="0">
                          <a:latin typeface="Arial" panose="020B0604020202020204" pitchFamily="34" charset="0"/>
                          <a:cs typeface="Arial" panose="020B0604020202020204" pitchFamily="34" charset="0"/>
                        </a:rPr>
                        <a:t>UMS</a:t>
                      </a:r>
                    </a:p>
                  </a:txBody>
                  <a:tcPr/>
                </a:tc>
                <a:extLst>
                  <a:ext uri="{0D108BD9-81ED-4DB2-BD59-A6C34878D82A}">
                    <a16:rowId xmlns:a16="http://schemas.microsoft.com/office/drawing/2014/main" val="2958924132"/>
                  </a:ext>
                </a:extLst>
              </a:tr>
              <a:tr h="386381">
                <a:tc>
                  <a:txBody>
                    <a:bodyPr/>
                    <a:lstStyle/>
                    <a:p>
                      <a:pPr algn="ctr"/>
                      <a:r>
                        <a:rPr lang="en-GB" sz="1600" dirty="0">
                          <a:latin typeface="Arial" panose="020B0604020202020204" pitchFamily="34" charset="0"/>
                          <a:cs typeface="Arial" panose="020B0604020202020204" pitchFamily="34" charset="0"/>
                        </a:rPr>
                        <a:t>Distractions</a:t>
                      </a:r>
                    </a:p>
                  </a:txBody>
                  <a:tcPr/>
                </a:tc>
                <a:tc>
                  <a:txBody>
                    <a:bodyPr/>
                    <a:lstStyle/>
                    <a:p>
                      <a:pPr algn="ctr"/>
                      <a:r>
                        <a:rPr lang="en-GB" sz="1600" dirty="0">
                          <a:latin typeface="Arial" panose="020B0604020202020204" pitchFamily="34" charset="0"/>
                          <a:cs typeface="Arial" panose="020B0604020202020204" pitchFamily="34" charset="0"/>
                        </a:rPr>
                        <a:t>Controllable limitations on data access</a:t>
                      </a:r>
                    </a:p>
                  </a:txBody>
                  <a:tcPr/>
                </a:tc>
                <a:tc>
                  <a:txBody>
                    <a:bodyPr/>
                    <a:lstStyle/>
                    <a:p>
                      <a:pPr algn="ctr"/>
                      <a:r>
                        <a:rPr lang="en-GB" sz="1600" dirty="0">
                          <a:latin typeface="Arial" panose="020B0604020202020204" pitchFamily="34" charset="0"/>
                          <a:cs typeface="Arial" panose="020B0604020202020204" pitchFamily="34" charset="0"/>
                        </a:rPr>
                        <a:t>ECDIS (SCAMIN)</a:t>
                      </a:r>
                    </a:p>
                  </a:txBody>
                  <a:tcPr/>
                </a:tc>
                <a:extLst>
                  <a:ext uri="{0D108BD9-81ED-4DB2-BD59-A6C34878D82A}">
                    <a16:rowId xmlns:a16="http://schemas.microsoft.com/office/drawing/2014/main" val="1037322756"/>
                  </a:ext>
                </a:extLst>
              </a:tr>
              <a:tr h="386381">
                <a:tc>
                  <a:txBody>
                    <a:bodyPr/>
                    <a:lstStyle/>
                    <a:p>
                      <a:pPr algn="ctr"/>
                      <a:r>
                        <a:rPr lang="en-GB" sz="1600" dirty="0">
                          <a:latin typeface="Arial" panose="020B0604020202020204" pitchFamily="34" charset="0"/>
                          <a:cs typeface="Arial" panose="020B0604020202020204" pitchFamily="34" charset="0"/>
                        </a:rPr>
                        <a:t>Fatigue</a:t>
                      </a:r>
                    </a:p>
                  </a:txBody>
                  <a:tcPr/>
                </a:tc>
                <a:tc>
                  <a:txBody>
                    <a:bodyPr/>
                    <a:lstStyle/>
                    <a:p>
                      <a:pPr algn="ctr"/>
                      <a:r>
                        <a:rPr lang="en-GB" sz="1600" dirty="0">
                          <a:latin typeface="Arial" panose="020B0604020202020204" pitchFamily="34" charset="0"/>
                          <a:cs typeface="Arial" panose="020B0604020202020204" pitchFamily="34" charset="0"/>
                        </a:rPr>
                        <a:t>Application of experimental research</a:t>
                      </a:r>
                    </a:p>
                  </a:txBody>
                  <a:tcPr/>
                </a:tc>
                <a:tc>
                  <a:txBody>
                    <a:bodyPr/>
                    <a:lstStyle/>
                    <a:p>
                      <a:pPr algn="ctr"/>
                      <a:r>
                        <a:rPr lang="en-GB" sz="1600" dirty="0">
                          <a:latin typeface="Arial" panose="020B0604020202020204" pitchFamily="34" charset="0"/>
                          <a:cs typeface="Arial" panose="020B0604020202020204" pitchFamily="34" charset="0"/>
                        </a:rPr>
                        <a:t>Project MARTHA (Solent)</a:t>
                      </a:r>
                    </a:p>
                  </a:txBody>
                  <a:tcPr/>
                </a:tc>
                <a:extLst>
                  <a:ext uri="{0D108BD9-81ED-4DB2-BD59-A6C34878D82A}">
                    <a16:rowId xmlns:a16="http://schemas.microsoft.com/office/drawing/2014/main" val="2618843124"/>
                  </a:ext>
                </a:extLst>
              </a:tr>
            </a:tbl>
          </a:graphicData>
        </a:graphic>
      </p:graphicFrame>
      <p:sp>
        <p:nvSpPr>
          <p:cNvPr id="5" name="TextBox 4">
            <a:extLst>
              <a:ext uri="{FF2B5EF4-FFF2-40B4-BE49-F238E27FC236}">
                <a16:creationId xmlns:a16="http://schemas.microsoft.com/office/drawing/2014/main" id="{99955EE4-28B6-47A9-8527-CBA90EB0AF13}"/>
              </a:ext>
            </a:extLst>
          </p:cNvPr>
          <p:cNvSpPr txBox="1"/>
          <p:nvPr/>
        </p:nvSpPr>
        <p:spPr>
          <a:xfrm>
            <a:off x="0" y="6637868"/>
            <a:ext cx="12192000" cy="276999"/>
          </a:xfrm>
          <a:prstGeom prst="rect">
            <a:avLst/>
          </a:prstGeom>
          <a:noFill/>
        </p:spPr>
        <p:txBody>
          <a:bodyPr wrap="square">
            <a:spAutoFit/>
          </a:bodyPr>
          <a:lstStyle/>
          <a:p>
            <a:pPr algn="r"/>
            <a:r>
              <a:rPr lang="en-GB" sz="1200" dirty="0">
                <a:hlinkClick r:id="rId2"/>
              </a:rPr>
              <a:t>https://www.solent.ac.uk/research-innovation-enterprise/documents/martha-final-report.pdf</a:t>
            </a:r>
            <a:r>
              <a:rPr lang="en-GB" sz="1200" dirty="0"/>
              <a:t> </a:t>
            </a:r>
          </a:p>
        </p:txBody>
      </p:sp>
    </p:spTree>
    <p:extLst>
      <p:ext uri="{BB962C8B-B14F-4D97-AF65-F5344CB8AC3E}">
        <p14:creationId xmlns:p14="http://schemas.microsoft.com/office/powerpoint/2010/main" val="2175801456"/>
      </p:ext>
    </p:extLst>
  </p:cSld>
  <p:clrMapOvr>
    <a:masterClrMapping/>
  </p:clrMapOvr>
</p:sld>
</file>

<file path=ppt/theme/theme1.xml><?xml version="1.0" encoding="utf-8"?>
<a:theme xmlns:a="http://schemas.openxmlformats.org/drawingml/2006/main" name="COMPETING">
  <a:themeElements>
    <a:clrScheme name="SkillSea">
      <a:dk1>
        <a:srgbClr val="646464"/>
      </a:dk1>
      <a:lt1>
        <a:srgbClr val="FFFFFF"/>
      </a:lt1>
      <a:dk2>
        <a:srgbClr val="00568A"/>
      </a:dk2>
      <a:lt2>
        <a:srgbClr val="E2F3F8"/>
      </a:lt2>
      <a:accent1>
        <a:srgbClr val="00B5DD"/>
      </a:accent1>
      <a:accent2>
        <a:srgbClr val="00568A"/>
      </a:accent2>
      <a:accent3>
        <a:srgbClr val="97D3E0"/>
      </a:accent3>
      <a:accent4>
        <a:srgbClr val="EE7F00"/>
      </a:accent4>
      <a:accent5>
        <a:srgbClr val="A0A0A0"/>
      </a:accent5>
      <a:accent6>
        <a:srgbClr val="7991AB"/>
      </a:accent6>
      <a:hlink>
        <a:srgbClr val="00B5DD"/>
      </a:hlink>
      <a:folHlink>
        <a:srgbClr val="C8C8C8"/>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F3F841D7-5A8B-4A45-A8FA-F55C38A45BD7}" vid="{55E64FDE-A832-034D-A9F6-76334B31949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NEW_PowerPoint Template_SkillSea presentation</Template>
  <TotalTime>39</TotalTime>
  <Words>1258</Words>
  <Application>Microsoft Office PowerPoint</Application>
  <PresentationFormat>Widescreen</PresentationFormat>
  <Paragraphs>152</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Systeemlettertype</vt:lpstr>
      <vt:lpstr>Times New Roman</vt:lpstr>
      <vt:lpstr>COMPETING</vt:lpstr>
      <vt:lpstr>Evolutions in Ship Operations </vt:lpstr>
      <vt:lpstr>Suggested Method of Study</vt:lpstr>
      <vt:lpstr>Lesson Content</vt:lpstr>
      <vt:lpstr>1. Economic Drivers</vt:lpstr>
      <vt:lpstr>PowerPoint Presentation</vt:lpstr>
      <vt:lpstr>PowerPoint Presentation</vt:lpstr>
      <vt:lpstr>2. Safety Related Drivers</vt:lpstr>
      <vt:lpstr>PowerPoint Presentation</vt:lpstr>
      <vt:lpstr>PowerPoint Presentation</vt:lpstr>
      <vt:lpstr>3. Key Technological Developments</vt:lpstr>
      <vt:lpstr>PowerPoint Presentation</vt:lpstr>
      <vt:lpstr>PowerPoint Presentation</vt:lpstr>
      <vt:lpstr>PowerPoint Presentation</vt:lpstr>
      <vt:lpstr>4. Video Clips</vt:lpstr>
      <vt:lpstr>Video clip: Asia Excellence and Northwest Swan https://www.chevron.com/operations/transportation/shipping (3’)</vt:lpstr>
      <vt:lpstr>Video clip: Marie Maersk engine room https://www.youtube.com/watch?v=Jfqgbf2AvpM (3’)</vt:lpstr>
      <vt:lpstr>Video clips:  Wartsila defining automated and autonomous shipping https://www.wartsila.com/insights/article/maritime-autonomy-a-bridge-too-far (2’)  https://www.youtube.com/watch?v=LCElbM4bCb0 (Optional: 15’)</vt:lpstr>
      <vt:lpstr>5. Quiz</vt:lpstr>
      <vt:lpstr>6. Further Reading</vt:lpstr>
      <vt:lpstr>7. Topics for Further Discussion</vt:lpstr>
    </vt:vector>
  </TitlesOfParts>
  <Company>B&amp;FC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c:title>
  <dc:creator>Alina Prylipko</dc:creator>
  <cp:lastModifiedBy>Michael Stringfellow</cp:lastModifiedBy>
  <cp:revision>7</cp:revision>
  <dcterms:created xsi:type="dcterms:W3CDTF">2020-03-09T10:49:36Z</dcterms:created>
  <dcterms:modified xsi:type="dcterms:W3CDTF">2021-07-20T09:48:21Z</dcterms:modified>
</cp:coreProperties>
</file>