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5"/>
  </p:notesMasterIdLst>
  <p:handoutMasterIdLst>
    <p:handoutMasterId r:id="rId16"/>
  </p:handoutMasterIdLst>
  <p:sldIdLst>
    <p:sldId id="256" r:id="rId5"/>
    <p:sldId id="260" r:id="rId6"/>
    <p:sldId id="258" r:id="rId7"/>
    <p:sldId id="270" r:id="rId8"/>
    <p:sldId id="271" r:id="rId9"/>
    <p:sldId id="272" r:id="rId10"/>
    <p:sldId id="273" r:id="rId11"/>
    <p:sldId id="274" r:id="rId12"/>
    <p:sldId id="275"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1841" autoAdjust="0"/>
  </p:normalViewPr>
  <p:slideViewPr>
    <p:cSldViewPr snapToGrid="0" snapToObjects="1">
      <p:cViewPr varScale="1">
        <p:scale>
          <a:sx n="106" d="100"/>
          <a:sy n="106" d="100"/>
        </p:scale>
        <p:origin x="732" y="96"/>
      </p:cViewPr>
      <p:guideLst/>
    </p:cSldViewPr>
  </p:slideViewPr>
  <p:notesTextViewPr>
    <p:cViewPr>
      <p:scale>
        <a:sx n="1" d="1"/>
        <a:sy n="1" d="1"/>
      </p:scale>
      <p:origin x="0" y="0"/>
    </p:cViewPr>
  </p:notesTextViewPr>
  <p:notesViewPr>
    <p:cSldViewPr snapToGrid="0" snapToObjects="1">
      <p:cViewPr varScale="1">
        <p:scale>
          <a:sx n="151" d="100"/>
          <a:sy n="151" d="100"/>
        </p:scale>
        <p:origin x="52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46A682-2295-F845-8C9A-DA88D2189BED}"/>
              </a:ext>
            </a:extLst>
          </p:cNvPr>
          <p:cNvSpPr>
            <a:spLocks noGrp="1"/>
          </p:cNvSpPr>
          <p:nvPr>
            <p:ph type="dt" sz="quarter" idx="1"/>
          </p:nvPr>
        </p:nvSpPr>
        <p:spPr>
          <a:xfrm>
            <a:off x="457200" y="8489557"/>
            <a:ext cx="2971800" cy="458788"/>
          </a:xfrm>
          <a:prstGeom prst="rect">
            <a:avLst/>
          </a:prstGeom>
        </p:spPr>
        <p:txBody>
          <a:bodyPr vert="horz" lIns="0" tIns="0" rIns="0" bIns="0" rtlCol="0" anchor="ctr" anchorCtr="0"/>
          <a:lstStyle>
            <a:lvl1pPr algn="r">
              <a:defRPr sz="1200"/>
            </a:lvl1pPr>
          </a:lstStyle>
          <a:p>
            <a:pPr algn="l"/>
            <a:fld id="{C6AF6FC4-78E0-C543-8F3C-D70813184B53}" type="datetimeFigureOut">
              <a:rPr lang="nl-NL" sz="1000" smtClean="0">
                <a:solidFill>
                  <a:schemeClr val="tx1">
                    <a:lumMod val="50000"/>
                    <a:lumOff val="50000"/>
                  </a:schemeClr>
                </a:solidFill>
                <a:latin typeface="Arial" panose="020B0604020202020204" pitchFamily="34" charset="0"/>
              </a:rPr>
              <a:pPr algn="l"/>
              <a:t>16-2-2022</a:t>
            </a:fld>
            <a:endParaRPr lang="nl-NL" sz="1000" dirty="0">
              <a:solidFill>
                <a:schemeClr val="tx1">
                  <a:lumMod val="50000"/>
                  <a:lumOff val="50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0C279E83-3929-DD44-A18C-FFD4EE412F2D}"/>
              </a:ext>
            </a:extLst>
          </p:cNvPr>
          <p:cNvSpPr/>
          <p:nvPr/>
        </p:nvSpPr>
        <p:spPr>
          <a:xfrm>
            <a:off x="6199466" y="8538951"/>
            <a:ext cx="360000" cy="3600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dirty="0">
              <a:ln w="6350">
                <a:solidFill>
                  <a:schemeClr val="accent3"/>
                </a:solidFill>
              </a:ln>
              <a:solidFill>
                <a:schemeClr val="bg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F044757C-B685-7147-86BB-ADE769E17880}"/>
              </a:ext>
            </a:extLst>
          </p:cNvPr>
          <p:cNvPicPr>
            <a:picLocks noChangeAspect="1"/>
          </p:cNvPicPr>
          <p:nvPr/>
        </p:nvPicPr>
        <p:blipFill>
          <a:blip r:embed="rId2"/>
          <a:stretch>
            <a:fillRect/>
          </a:stretch>
        </p:blipFill>
        <p:spPr>
          <a:xfrm>
            <a:off x="6278758" y="236838"/>
            <a:ext cx="357980" cy="349635"/>
          </a:xfrm>
          <a:prstGeom prst="rect">
            <a:avLst/>
          </a:prstGeom>
        </p:spPr>
      </p:pic>
      <p:sp>
        <p:nvSpPr>
          <p:cNvPr id="10" name="Tijdelijke aanduiding voor dianummer 9">
            <a:extLst>
              <a:ext uri="{FF2B5EF4-FFF2-40B4-BE49-F238E27FC236}">
                <a16:creationId xmlns:a16="http://schemas.microsoft.com/office/drawing/2014/main" id="{02FD11F8-B1D0-934D-9048-9B3CB1C88CEF}"/>
              </a:ext>
            </a:extLst>
          </p:cNvPr>
          <p:cNvSpPr>
            <a:spLocks noGrp="1"/>
          </p:cNvSpPr>
          <p:nvPr>
            <p:ph type="sldNum" sz="quarter" idx="3"/>
          </p:nvPr>
        </p:nvSpPr>
        <p:spPr>
          <a:xfrm>
            <a:off x="6143193" y="8489557"/>
            <a:ext cx="472546" cy="458787"/>
          </a:xfrm>
          <a:prstGeom prst="rect">
            <a:avLst/>
          </a:prstGeom>
        </p:spPr>
        <p:txBody>
          <a:bodyPr vert="horz" lIns="0" tIns="0" rIns="0" bIns="0" rtlCol="0" anchor="ctr" anchorCtr="0"/>
          <a:lstStyle>
            <a:lvl1pPr algn="r">
              <a:defRPr sz="1200"/>
            </a:lvl1pPr>
          </a:lstStyle>
          <a:p>
            <a:pPr algn="ctr"/>
            <a:fld id="{0BD7B7AF-C237-8B47-ADAF-9D52F355DD5B}" type="slidenum">
              <a:rPr lang="nl-NL" sz="1000" smtClean="0">
                <a:solidFill>
                  <a:schemeClr val="tx1">
                    <a:lumMod val="50000"/>
                    <a:lumOff val="50000"/>
                  </a:schemeClr>
                </a:solidFill>
                <a:latin typeface="Arial" panose="020B0604020202020204" pitchFamily="34" charset="0"/>
              </a:rPr>
              <a:pPr algn="ctr"/>
              <a:t>‹nr.›</a:t>
            </a:fld>
            <a:endParaRPr lang="nl-NL" sz="10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1364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F8AB0F6-68DF-6244-8D0E-4B9353664025}" type="datetimeFigureOut">
              <a:rPr lang="nl-NL" smtClean="0"/>
              <a:pPr/>
              <a:t>16-2-2022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0BE50C-EB94-7141-9DE1-2178D4C1A0DC}" type="slidenum">
              <a:rPr lang="nl-NL" smtClean="0"/>
              <a:pPr/>
              <a:t>‹nr.›</a:t>
            </a:fld>
            <a:endParaRPr lang="nl-NL" dirty="0"/>
          </a:p>
        </p:txBody>
      </p:sp>
    </p:spTree>
    <p:extLst>
      <p:ext uri="{BB962C8B-B14F-4D97-AF65-F5344CB8AC3E}">
        <p14:creationId xmlns:p14="http://schemas.microsoft.com/office/powerpoint/2010/main" val="9226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verywellmind.com/classical-conditioning-2794859" TargetMode="External"/><Relationship Id="rId13" Type="http://schemas.openxmlformats.org/officeDocument/2006/relationships/hyperlink" Target="https://www.verywellmind.com/our-editorial-process-4778006" TargetMode="External"/><Relationship Id="rId18" Type="http://schemas.openxmlformats.org/officeDocument/2006/relationships/hyperlink" Target="http://www.apa.org/pi/aids/resources/education/attitude-change.aspx" TargetMode="External"/><Relationship Id="rId3" Type="http://schemas.openxmlformats.org/officeDocument/2006/relationships/hyperlink" Target="https://www.verywellmind.com/attitudes-how-they-form-change-shape-behavior-2795897" TargetMode="External"/><Relationship Id="rId7" Type="http://schemas.openxmlformats.org/officeDocument/2006/relationships/hyperlink" Target="https://www.verywellmind.com/social-psychology-4157177" TargetMode="External"/><Relationship Id="rId12" Type="http://schemas.openxmlformats.org/officeDocument/2006/relationships/hyperlink" Target="https://www.verywellmind.com/what-is-persuasion-2795892" TargetMode="External"/><Relationship Id="rId17" Type="http://schemas.openxmlformats.org/officeDocument/2006/relationships/hyperlink" Target="https://www.frontiersin.org/articles/10.3389/fpsyg.2013.00179/full" TargetMode="External"/><Relationship Id="rId2" Type="http://schemas.openxmlformats.org/officeDocument/2006/relationships/slide" Target="../slides/slide5.xml"/><Relationship Id="rId16" Type="http://schemas.openxmlformats.org/officeDocument/2006/relationships/hyperlink" Target="https://doi.org/10.3389/fpsyg.2013.00179." TargetMode="External"/><Relationship Id="rId1" Type="http://schemas.openxmlformats.org/officeDocument/2006/relationships/notesMaster" Target="../notesMasters/notesMaster1.xml"/><Relationship Id="rId6" Type="http://schemas.openxmlformats.org/officeDocument/2006/relationships/hyperlink" Target="https://www.verywellmind.com/steven-gans-4779222" TargetMode="External"/><Relationship Id="rId11" Type="http://schemas.openxmlformats.org/officeDocument/2006/relationships/hyperlink" Target="https://www.verywellmind.com/what-is-cognitive-dissonance-2795012" TargetMode="External"/><Relationship Id="rId5" Type="http://schemas.openxmlformats.org/officeDocument/2006/relationships/hyperlink" Target="https://www.verywellmind.com/kendra-cherry-2794702" TargetMode="External"/><Relationship Id="rId15" Type="http://schemas.openxmlformats.org/officeDocument/2006/relationships/hyperlink" Target="https://scholarworks.wmich.edu/cgi/viewcontent.cgi?article=3583&amp;context=jssw" TargetMode="External"/><Relationship Id="rId10" Type="http://schemas.openxmlformats.org/officeDocument/2006/relationships/hyperlink" Target="https://www.verywellmind.com/what-is-observational-learning-2795402" TargetMode="External"/><Relationship Id="rId19" Type="http://schemas.openxmlformats.org/officeDocument/2006/relationships/hyperlink" Target="http://scholarworks.wmich.edu/cgi/viewcontent.cgi?article=3583&amp;context=jssw" TargetMode="External"/><Relationship Id="rId4" Type="http://schemas.openxmlformats.org/officeDocument/2006/relationships/hyperlink" Target="https://www.verywellmind.com/" TargetMode="External"/><Relationship Id="rId9" Type="http://schemas.openxmlformats.org/officeDocument/2006/relationships/hyperlink" Target="https://www.verywellmind.com/operant-conditioning-a2-2794863" TargetMode="External"/><Relationship Id="rId14" Type="http://schemas.openxmlformats.org/officeDocument/2006/relationships/hyperlink" Target="https://s3.amazonaws.com/academia.edu.documents/33468589/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a:t>
            </a:fld>
            <a:endParaRPr lang="nl-NL" dirty="0"/>
          </a:p>
        </p:txBody>
      </p:sp>
    </p:spTree>
    <p:extLst>
      <p:ext uri="{BB962C8B-B14F-4D97-AF65-F5344CB8AC3E}">
        <p14:creationId xmlns:p14="http://schemas.microsoft.com/office/powerpoint/2010/main" val="18509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Spend</a:t>
            </a:r>
            <a:r>
              <a:rPr lang="en-US" baseline="0" noProof="0" dirty="0"/>
              <a:t> some time to make it clear to the students how they will actually demonstrate their insight into this subject. Draw a line straight to how it will be used in the final assessment (case report).</a:t>
            </a:r>
            <a:endParaRPr lang="en-US" noProof="0"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2</a:t>
            </a:fld>
            <a:endParaRPr lang="nl-NL" dirty="0"/>
          </a:p>
        </p:txBody>
      </p:sp>
    </p:spTree>
    <p:extLst>
      <p:ext uri="{BB962C8B-B14F-4D97-AF65-F5344CB8AC3E}">
        <p14:creationId xmlns:p14="http://schemas.microsoft.com/office/powerpoint/2010/main" val="158412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contents are the minimum taken from the toolbox</a:t>
            </a:r>
            <a:r>
              <a:rPr lang="en-US" baseline="0" dirty="0"/>
              <a:t> guide. It is entirely possible to expand with more topics.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3</a:t>
            </a:fld>
            <a:endParaRPr lang="nl-NL" dirty="0"/>
          </a:p>
        </p:txBody>
      </p:sp>
    </p:spTree>
    <p:extLst>
      <p:ext uri="{BB962C8B-B14F-4D97-AF65-F5344CB8AC3E}">
        <p14:creationId xmlns:p14="http://schemas.microsoft.com/office/powerpoint/2010/main" val="222816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a:t>
            </a:r>
            <a:r>
              <a:rPr lang="en-US" baseline="0" dirty="0"/>
              <a:t> article that has composed a lot of studies of what could reduce CO2 emissions. It shows that there is a large potential in the operational practices.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4</a:t>
            </a:fld>
            <a:endParaRPr lang="nl-NL" dirty="0"/>
          </a:p>
        </p:txBody>
      </p:sp>
    </p:spTree>
    <p:extLst>
      <p:ext uri="{BB962C8B-B14F-4D97-AF65-F5344CB8AC3E}">
        <p14:creationId xmlns:p14="http://schemas.microsoft.com/office/powerpoint/2010/main" val="374496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https://www.verywellmind.com/attitudes-how-they-form-change-shape-behavior-2795897</a:t>
            </a:r>
            <a:endParaRPr lang="en-US" sz="1200" b="0" i="0" kern="1200" dirty="0">
              <a:solidFill>
                <a:schemeClr val="tx1"/>
              </a:solidFill>
              <a:effectLst/>
              <a:latin typeface="Arial" panose="020B0604020202020204" pitchFamily="34" charset="0"/>
              <a:ea typeface="+mn-ea"/>
              <a:cs typeface="+mn-cs"/>
              <a:hlinkClick r:id="rId4"/>
            </a:endParaRPr>
          </a:p>
          <a:p>
            <a:endParaRPr lang="en-US" sz="1200" b="0" i="0" kern="1200" dirty="0">
              <a:solidFill>
                <a:schemeClr val="tx1"/>
              </a:solidFill>
              <a:effectLst/>
              <a:latin typeface="Arial" panose="020B0604020202020204" pitchFamily="34" charset="0"/>
              <a:ea typeface="+mn-ea"/>
              <a:cs typeface="+mn-cs"/>
              <a:hlinkClick r:id="rId4"/>
            </a:endParaRPr>
          </a:p>
          <a:p>
            <a:r>
              <a:rPr lang="en-US" sz="1200" b="0" i="0" kern="1200" dirty="0" err="1">
                <a:solidFill>
                  <a:schemeClr val="tx1"/>
                </a:solidFill>
                <a:effectLst/>
                <a:latin typeface="Arial" panose="020B0604020202020204" pitchFamily="34" charset="0"/>
                <a:ea typeface="+mn-ea"/>
                <a:cs typeface="+mn-cs"/>
                <a:hlinkClick r:id="rId4"/>
              </a:rPr>
              <a:t>Verywell</a:t>
            </a:r>
            <a:r>
              <a:rPr lang="en-US" sz="1200" b="0" i="0" kern="1200" dirty="0">
                <a:solidFill>
                  <a:schemeClr val="tx1"/>
                </a:solidFill>
                <a:effectLst/>
                <a:latin typeface="Arial" panose="020B0604020202020204" pitchFamily="34" charset="0"/>
                <a:ea typeface="+mn-ea"/>
                <a:cs typeface="+mn-cs"/>
                <a:hlinkClick r:id="rId4"/>
              </a:rPr>
              <a:t> Mind</a:t>
            </a:r>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Attitudes and Behavior in Psychology</a:t>
            </a:r>
          </a:p>
          <a:p>
            <a:r>
              <a:rPr lang="en-US" sz="1200" b="0" i="0" kern="1200" dirty="0">
                <a:solidFill>
                  <a:schemeClr val="tx1"/>
                </a:solidFill>
                <a:effectLst/>
                <a:latin typeface="Arial" panose="020B0604020202020204" pitchFamily="34" charset="0"/>
                <a:ea typeface="+mn-ea"/>
                <a:cs typeface="+mn-cs"/>
              </a:rPr>
              <a:t>By </a:t>
            </a:r>
            <a:r>
              <a:rPr lang="en-US" sz="1200" b="0" i="0" u="sng" kern="1200" dirty="0">
                <a:solidFill>
                  <a:schemeClr val="tx1"/>
                </a:solidFill>
                <a:effectLst/>
                <a:latin typeface="Arial" panose="020B0604020202020204" pitchFamily="34" charset="0"/>
                <a:ea typeface="+mn-ea"/>
                <a:cs typeface="+mn-cs"/>
                <a:hlinkClick r:id="rId5"/>
              </a:rPr>
              <a:t>Kendra Cherry</a:t>
            </a:r>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 Medically reviewed by </a:t>
            </a:r>
            <a:r>
              <a:rPr lang="en-US" sz="1200" b="0" i="0" u="sng" kern="1200" dirty="0">
                <a:solidFill>
                  <a:schemeClr val="tx1"/>
                </a:solidFill>
                <a:effectLst/>
                <a:latin typeface="Arial" panose="020B0604020202020204" pitchFamily="34" charset="0"/>
                <a:ea typeface="+mn-ea"/>
                <a:cs typeface="+mn-cs"/>
                <a:hlinkClick r:id="rId6"/>
              </a:rPr>
              <a:t>Steven </a:t>
            </a:r>
            <a:r>
              <a:rPr lang="en-US" sz="1200" b="0" i="0" u="sng" kern="1200" dirty="0" err="1">
                <a:solidFill>
                  <a:schemeClr val="tx1"/>
                </a:solidFill>
                <a:effectLst/>
                <a:latin typeface="Arial" panose="020B0604020202020204" pitchFamily="34" charset="0"/>
                <a:ea typeface="+mn-ea"/>
                <a:cs typeface="+mn-cs"/>
                <a:hlinkClick r:id="rId6"/>
              </a:rPr>
              <a:t>Gans</a:t>
            </a:r>
            <a:r>
              <a:rPr lang="en-US" sz="1200" b="0" i="0" u="sng" kern="1200" dirty="0">
                <a:solidFill>
                  <a:schemeClr val="tx1"/>
                </a:solidFill>
                <a:effectLst/>
                <a:latin typeface="Arial" panose="020B0604020202020204" pitchFamily="34" charset="0"/>
                <a:ea typeface="+mn-ea"/>
                <a:cs typeface="+mn-cs"/>
                <a:hlinkClick r:id="rId6"/>
              </a:rPr>
              <a:t>, MD</a:t>
            </a:r>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Updated on May 03, 2020</a:t>
            </a:r>
          </a:p>
          <a:p>
            <a:r>
              <a:rPr lang="en-US" sz="1200" b="0" i="0" kern="1200" dirty="0">
                <a:solidFill>
                  <a:schemeClr val="tx1"/>
                </a:solidFill>
                <a:effectLst/>
                <a:latin typeface="Arial" panose="020B0604020202020204" pitchFamily="34" charset="0"/>
                <a:ea typeface="+mn-ea"/>
                <a:cs typeface="+mn-cs"/>
              </a:rPr>
              <a:t>In psychology, an attitude refers to a set of emotions, beliefs, and behaviors toward a particular object, person, thing, or event. Attitudes are often the result of experience or upbringing, and they can have a powerful influence over behavior. While attitudes are enduring, they can also change.</a:t>
            </a:r>
          </a:p>
          <a:p>
            <a:r>
              <a:rPr lang="en-US" sz="1200" b="0" i="0" kern="1200" dirty="0">
                <a:solidFill>
                  <a:schemeClr val="tx1"/>
                </a:solidFill>
                <a:effectLst/>
                <a:latin typeface="Arial" panose="020B0604020202020204" pitchFamily="34" charset="0"/>
                <a:ea typeface="+mn-ea"/>
                <a:cs typeface="+mn-cs"/>
              </a:rPr>
              <a:t>Illustration by JR Bee, </a:t>
            </a:r>
            <a:r>
              <a:rPr lang="en-US" sz="1200" b="0" i="0" kern="1200" dirty="0" err="1">
                <a:solidFill>
                  <a:schemeClr val="tx1"/>
                </a:solidFill>
                <a:effectLst/>
                <a:latin typeface="Arial" panose="020B0604020202020204" pitchFamily="34" charset="0"/>
                <a:ea typeface="+mn-ea"/>
                <a:cs typeface="+mn-cs"/>
              </a:rPr>
              <a:t>Verywell</a:t>
            </a:r>
            <a:r>
              <a:rPr lang="en-US" sz="1200" b="0" i="0" kern="1200" dirty="0">
                <a:solidFill>
                  <a:schemeClr val="tx1"/>
                </a:solidFill>
                <a:effectLst/>
                <a:latin typeface="Arial" panose="020B0604020202020204" pitchFamily="34" charset="0"/>
                <a:ea typeface="+mn-ea"/>
                <a:cs typeface="+mn-cs"/>
              </a:rPr>
              <a:t> </a:t>
            </a:r>
            <a:r>
              <a:rPr lang="en-US" sz="1200" b="1" i="0" kern="1200" dirty="0">
                <a:solidFill>
                  <a:schemeClr val="tx1"/>
                </a:solidFill>
                <a:effectLst/>
                <a:latin typeface="Arial" panose="020B0604020202020204" pitchFamily="34" charset="0"/>
                <a:ea typeface="+mn-ea"/>
                <a:cs typeface="+mn-cs"/>
              </a:rPr>
              <a:t>Overview</a:t>
            </a:r>
          </a:p>
          <a:p>
            <a:r>
              <a:rPr lang="en-US" sz="1200" b="0" i="0" kern="1200" dirty="0">
                <a:solidFill>
                  <a:schemeClr val="tx1"/>
                </a:solidFill>
                <a:effectLst/>
                <a:latin typeface="Arial" panose="020B0604020202020204" pitchFamily="34" charset="0"/>
                <a:ea typeface="+mn-ea"/>
                <a:cs typeface="+mn-cs"/>
              </a:rPr>
              <a:t>What's your opinion on the death penalty? Which political party does a better job of running the country? Should prayer be allowed in schools? Should violence on television be regulated?</a:t>
            </a:r>
          </a:p>
          <a:p>
            <a:r>
              <a:rPr lang="en-US" sz="1200" b="0" i="0" kern="1200" dirty="0">
                <a:solidFill>
                  <a:schemeClr val="tx1"/>
                </a:solidFill>
                <a:effectLst/>
                <a:latin typeface="Arial" panose="020B0604020202020204" pitchFamily="34" charset="0"/>
                <a:ea typeface="+mn-ea"/>
                <a:cs typeface="+mn-cs"/>
              </a:rPr>
              <a:t>Chances are that you probably have fairly strong opinions on these and similar questions. You've developed attitudes about such issues, and these attitudes influence your beliefs as well as your behavior. Attitudes are an important topic of study within the field of </a:t>
            </a:r>
            <a:r>
              <a:rPr lang="en-US" sz="1200" b="0" i="0" u="sng" kern="1200" dirty="0">
                <a:solidFill>
                  <a:schemeClr val="tx1"/>
                </a:solidFill>
                <a:effectLst/>
                <a:latin typeface="Arial" panose="020B0604020202020204" pitchFamily="34" charset="0"/>
                <a:ea typeface="+mn-ea"/>
                <a:cs typeface="+mn-cs"/>
                <a:hlinkClick r:id="rId7"/>
              </a:rPr>
              <a:t>social psychology</a:t>
            </a:r>
            <a:r>
              <a:rPr lang="en-US" sz="1200" b="0" i="0" kern="1200" dirty="0">
                <a:solidFill>
                  <a:schemeClr val="tx1"/>
                </a:solidFill>
                <a:effectLst/>
                <a:latin typeface="Arial" panose="020B0604020202020204" pitchFamily="34" charset="0"/>
                <a:ea typeface="+mn-ea"/>
                <a:cs typeface="+mn-cs"/>
              </a:rPr>
              <a:t>. But what exactly is an attitude? How does it develop? </a:t>
            </a:r>
          </a:p>
          <a:p>
            <a:r>
              <a:rPr lang="en-US" sz="1200" b="0" i="0" kern="1200" dirty="0">
                <a:solidFill>
                  <a:schemeClr val="tx1"/>
                </a:solidFill>
                <a:effectLst/>
                <a:latin typeface="Arial" panose="020B0604020202020204" pitchFamily="34" charset="0"/>
                <a:ea typeface="+mn-ea"/>
                <a:cs typeface="+mn-cs"/>
              </a:rPr>
              <a:t>How Psychologists Define Attitudes</a:t>
            </a:r>
          </a:p>
          <a:p>
            <a:r>
              <a:rPr lang="en-US" sz="1200" b="0" i="0" kern="1200" dirty="0">
                <a:solidFill>
                  <a:schemeClr val="tx1"/>
                </a:solidFill>
                <a:effectLst/>
                <a:latin typeface="Arial" panose="020B0604020202020204" pitchFamily="34" charset="0"/>
                <a:ea typeface="+mn-ea"/>
                <a:cs typeface="+mn-cs"/>
              </a:rPr>
              <a:t>Psychologists define attitudes as a learned tendency to evaluate things in a certain way. This can include evaluations of people, issues, objects, or events. Such evaluations are often positive or negative, but they can also be uncertain at times.</a:t>
            </a:r>
          </a:p>
          <a:p>
            <a:r>
              <a:rPr lang="en-US" sz="1200" b="0" i="0" kern="1200" dirty="0">
                <a:solidFill>
                  <a:schemeClr val="tx1"/>
                </a:solidFill>
                <a:effectLst/>
                <a:latin typeface="Arial" panose="020B0604020202020204" pitchFamily="34" charset="0"/>
                <a:ea typeface="+mn-ea"/>
                <a:cs typeface="+mn-cs"/>
              </a:rPr>
              <a:t>For example, you might have mixed feelings about a particular person or issue. Researchers also suggest that there are several different components that make up attitudes.﻿﻿ The components of attitudes are sometimes referred to as CAB or the ABC's of attitude.</a:t>
            </a:r>
          </a:p>
          <a:p>
            <a:r>
              <a:rPr lang="en-US" sz="1200" b="1" i="0" kern="1200" dirty="0">
                <a:solidFill>
                  <a:schemeClr val="tx1"/>
                </a:solidFill>
                <a:effectLst/>
                <a:latin typeface="Arial" panose="020B0604020202020204" pitchFamily="34" charset="0"/>
                <a:ea typeface="+mn-ea"/>
                <a:cs typeface="+mn-cs"/>
              </a:rPr>
              <a:t>Components of Attitude</a:t>
            </a:r>
          </a:p>
          <a:p>
            <a:r>
              <a:rPr lang="en-US" sz="1200" b="0" i="0" kern="1200" dirty="0">
                <a:solidFill>
                  <a:schemeClr val="tx1"/>
                </a:solidFill>
                <a:effectLst/>
                <a:latin typeface="Arial" panose="020B0604020202020204" pitchFamily="34" charset="0"/>
                <a:ea typeface="+mn-ea"/>
                <a:cs typeface="+mn-cs"/>
              </a:rPr>
              <a:t/>
            </a:r>
            <a:br>
              <a:rPr lang="en-US" sz="1200" b="0" i="0" kern="1200" dirty="0">
                <a:solidFill>
                  <a:schemeClr val="tx1"/>
                </a:solidFill>
                <a:effectLst/>
                <a:latin typeface="Arial" panose="020B0604020202020204" pitchFamily="34" charset="0"/>
                <a:ea typeface="+mn-ea"/>
                <a:cs typeface="+mn-cs"/>
              </a:rPr>
            </a:br>
            <a:endParaRPr lang="en-US" sz="1200" b="0" i="0" kern="1200" dirty="0">
              <a:solidFill>
                <a:schemeClr val="tx1"/>
              </a:solidFill>
              <a:effectLst/>
              <a:latin typeface="Arial" panose="020B0604020202020204" pitchFamily="34" charset="0"/>
              <a:ea typeface="+mn-ea"/>
              <a:cs typeface="+mn-cs"/>
            </a:endParaRPr>
          </a:p>
          <a:p>
            <a:r>
              <a:rPr lang="en-US" sz="1200" b="1" i="0" kern="1200" dirty="0">
                <a:solidFill>
                  <a:schemeClr val="tx1"/>
                </a:solidFill>
                <a:effectLst/>
                <a:latin typeface="Arial" panose="020B0604020202020204" pitchFamily="34" charset="0"/>
                <a:ea typeface="+mn-ea"/>
                <a:cs typeface="+mn-cs"/>
              </a:rPr>
              <a:t>Cognitive Component:</a:t>
            </a:r>
            <a:r>
              <a:rPr lang="en-US" sz="1200" b="0" i="0" kern="1200" dirty="0">
                <a:solidFill>
                  <a:schemeClr val="tx1"/>
                </a:solidFill>
                <a:effectLst/>
                <a:latin typeface="Arial" panose="020B0604020202020204" pitchFamily="34" charset="0"/>
                <a:ea typeface="+mn-ea"/>
                <a:cs typeface="+mn-cs"/>
              </a:rPr>
              <a:t> Your thoughts and beliefs about the subject</a:t>
            </a:r>
          </a:p>
          <a:p>
            <a:r>
              <a:rPr lang="en-US" sz="1200" b="1" i="0" kern="1200" dirty="0">
                <a:solidFill>
                  <a:schemeClr val="tx1"/>
                </a:solidFill>
                <a:effectLst/>
                <a:latin typeface="Arial" panose="020B0604020202020204" pitchFamily="34" charset="0"/>
                <a:ea typeface="+mn-ea"/>
                <a:cs typeface="+mn-cs"/>
              </a:rPr>
              <a:t>Affective Component:</a:t>
            </a:r>
            <a:r>
              <a:rPr lang="en-US" sz="1200" b="0" i="0" kern="1200" dirty="0">
                <a:solidFill>
                  <a:schemeClr val="tx1"/>
                </a:solidFill>
                <a:effectLst/>
                <a:latin typeface="Arial" panose="020B0604020202020204" pitchFamily="34" charset="0"/>
                <a:ea typeface="+mn-ea"/>
                <a:cs typeface="+mn-cs"/>
              </a:rPr>
              <a:t> How the object, person, issue, or event makes you feel</a:t>
            </a:r>
          </a:p>
          <a:p>
            <a:r>
              <a:rPr lang="en-US" sz="1200" b="1" i="0" kern="1200" dirty="0">
                <a:solidFill>
                  <a:schemeClr val="tx1"/>
                </a:solidFill>
                <a:effectLst/>
                <a:latin typeface="Arial" panose="020B0604020202020204" pitchFamily="34" charset="0"/>
                <a:ea typeface="+mn-ea"/>
                <a:cs typeface="+mn-cs"/>
              </a:rPr>
              <a:t>Behavioral Component:</a:t>
            </a:r>
            <a:r>
              <a:rPr lang="en-US" sz="1200" b="0" i="0" kern="1200" dirty="0">
                <a:solidFill>
                  <a:schemeClr val="tx1"/>
                </a:solidFill>
                <a:effectLst/>
                <a:latin typeface="Arial" panose="020B0604020202020204" pitchFamily="34" charset="0"/>
                <a:ea typeface="+mn-ea"/>
                <a:cs typeface="+mn-cs"/>
              </a:rPr>
              <a:t> How attitude influences your behavior</a:t>
            </a:r>
          </a:p>
          <a:p>
            <a:r>
              <a:rPr lang="en-US" sz="1200" b="0" i="0" kern="1200" dirty="0">
                <a:solidFill>
                  <a:schemeClr val="tx1"/>
                </a:solidFill>
                <a:effectLst/>
                <a:latin typeface="Arial" panose="020B0604020202020204" pitchFamily="34" charset="0"/>
                <a:ea typeface="+mn-ea"/>
                <a:cs typeface="+mn-cs"/>
              </a:rPr>
              <a:t>Attitudes can also be explicit and implicit. Explicit attitudes are those that we are consciously aware of and that clearly influence our behaviors and beliefs. Implicit attitudes are unconscious but still have an effect on our beliefs and behaviors.</a:t>
            </a:r>
          </a:p>
          <a:p>
            <a:r>
              <a:rPr lang="en-US" sz="1200" b="1" i="0" kern="1200" dirty="0">
                <a:solidFill>
                  <a:schemeClr val="tx1"/>
                </a:solidFill>
                <a:effectLst/>
                <a:latin typeface="Arial" panose="020B0604020202020204" pitchFamily="34" charset="0"/>
                <a:ea typeface="+mn-ea"/>
                <a:cs typeface="+mn-cs"/>
              </a:rPr>
              <a:t>Attitude Formation</a:t>
            </a:r>
          </a:p>
          <a:p>
            <a:r>
              <a:rPr lang="en-US" sz="1200" b="0" i="0" kern="1200" dirty="0">
                <a:solidFill>
                  <a:schemeClr val="tx1"/>
                </a:solidFill>
                <a:effectLst/>
                <a:latin typeface="Arial" panose="020B0604020202020204" pitchFamily="34" charset="0"/>
                <a:ea typeface="+mn-ea"/>
                <a:cs typeface="+mn-cs"/>
              </a:rPr>
              <a:t>There are a number of factors that can influence how and why attitudes form. Here is a closer look at how attitudes form.</a:t>
            </a:r>
          </a:p>
          <a:p>
            <a:r>
              <a:rPr lang="en-US" sz="1200" b="0" i="0" kern="1200" dirty="0">
                <a:solidFill>
                  <a:schemeClr val="tx1"/>
                </a:solidFill>
                <a:effectLst/>
                <a:latin typeface="Arial" panose="020B0604020202020204" pitchFamily="34" charset="0"/>
                <a:ea typeface="+mn-ea"/>
                <a:cs typeface="+mn-cs"/>
              </a:rPr>
              <a:t>Experience</a:t>
            </a:r>
          </a:p>
          <a:p>
            <a:r>
              <a:rPr lang="en-US" sz="1200" b="0" i="0" kern="1200" dirty="0">
                <a:solidFill>
                  <a:schemeClr val="tx1"/>
                </a:solidFill>
                <a:effectLst/>
                <a:latin typeface="Arial" panose="020B0604020202020204" pitchFamily="34" charset="0"/>
                <a:ea typeface="+mn-ea"/>
                <a:cs typeface="+mn-cs"/>
              </a:rPr>
              <a:t>Attitudes form directly as a result of experience. They may emerge due to direct personal experience, or they may result from observation.</a:t>
            </a:r>
          </a:p>
          <a:p>
            <a:r>
              <a:rPr lang="en-US" sz="1200" b="0" i="0" kern="1200" dirty="0">
                <a:solidFill>
                  <a:schemeClr val="tx1"/>
                </a:solidFill>
                <a:effectLst/>
                <a:latin typeface="Arial" panose="020B0604020202020204" pitchFamily="34" charset="0"/>
                <a:ea typeface="+mn-ea"/>
                <a:cs typeface="+mn-cs"/>
              </a:rPr>
              <a:t>Social Factors</a:t>
            </a:r>
          </a:p>
          <a:p>
            <a:r>
              <a:rPr lang="en-US" sz="1200" b="0" i="0" kern="1200" dirty="0">
                <a:solidFill>
                  <a:schemeClr val="tx1"/>
                </a:solidFill>
                <a:effectLst/>
                <a:latin typeface="Arial" panose="020B0604020202020204" pitchFamily="34" charset="0"/>
                <a:ea typeface="+mn-ea"/>
                <a:cs typeface="+mn-cs"/>
              </a:rPr>
              <a:t>Social roles and social norms can have a strong influence on attitudes. Social roles relate to how people are expected to behave in a particular role or context. Social norms involve society's rules for what behaviors are considered appropriate.</a:t>
            </a:r>
          </a:p>
          <a:p>
            <a:r>
              <a:rPr lang="en-US" sz="1200" b="0" i="0" kern="1200" dirty="0">
                <a:solidFill>
                  <a:schemeClr val="tx1"/>
                </a:solidFill>
                <a:effectLst/>
                <a:latin typeface="Arial" panose="020B0604020202020204" pitchFamily="34" charset="0"/>
                <a:ea typeface="+mn-ea"/>
                <a:cs typeface="+mn-cs"/>
              </a:rPr>
              <a:t>Learning</a:t>
            </a:r>
          </a:p>
          <a:p>
            <a:r>
              <a:rPr lang="en-US" sz="1200" b="0" i="0" kern="1200" dirty="0">
                <a:solidFill>
                  <a:schemeClr val="tx1"/>
                </a:solidFill>
                <a:effectLst/>
                <a:latin typeface="Arial" panose="020B0604020202020204" pitchFamily="34" charset="0"/>
                <a:ea typeface="+mn-ea"/>
                <a:cs typeface="+mn-cs"/>
              </a:rPr>
              <a:t>Attitudes can be learned in a variety of ways. Consider how advertisers use </a:t>
            </a:r>
            <a:r>
              <a:rPr lang="en-US" sz="1200" b="0" i="0" u="sng" kern="1200" dirty="0">
                <a:solidFill>
                  <a:schemeClr val="tx1"/>
                </a:solidFill>
                <a:effectLst/>
                <a:latin typeface="Arial" panose="020B0604020202020204" pitchFamily="34" charset="0"/>
                <a:ea typeface="+mn-ea"/>
                <a:cs typeface="+mn-cs"/>
                <a:hlinkClick r:id="rId8"/>
              </a:rPr>
              <a:t>classical conditioning</a:t>
            </a:r>
            <a:r>
              <a:rPr lang="en-US" sz="1200" b="0" i="0" kern="1200" dirty="0">
                <a:solidFill>
                  <a:schemeClr val="tx1"/>
                </a:solidFill>
                <a:effectLst/>
                <a:latin typeface="Arial" panose="020B0604020202020204" pitchFamily="34" charset="0"/>
                <a:ea typeface="+mn-ea"/>
                <a:cs typeface="+mn-cs"/>
              </a:rPr>
              <a:t> to influence your attitude toward a particular product. In a television commercial, you see young, beautiful people having fun on a tropical beach while enjoying a sports drink. This attractive and appealing imagery causes you to develop a positive association with this particular beverage.</a:t>
            </a:r>
          </a:p>
          <a:p>
            <a:r>
              <a:rPr lang="en-US" sz="1200" b="0" i="0" kern="1200" dirty="0">
                <a:solidFill>
                  <a:schemeClr val="tx1"/>
                </a:solidFill>
                <a:effectLst/>
                <a:latin typeface="Arial" panose="020B0604020202020204" pitchFamily="34" charset="0"/>
                <a:ea typeface="+mn-ea"/>
                <a:cs typeface="+mn-cs"/>
              </a:rPr>
              <a:t>Conditioning</a:t>
            </a:r>
          </a:p>
          <a:p>
            <a:r>
              <a:rPr lang="en-US" sz="1200" b="0" i="0" u="sng" kern="1200" dirty="0">
                <a:solidFill>
                  <a:schemeClr val="tx1"/>
                </a:solidFill>
                <a:effectLst/>
                <a:latin typeface="Arial" panose="020B0604020202020204" pitchFamily="34" charset="0"/>
                <a:ea typeface="+mn-ea"/>
                <a:cs typeface="+mn-cs"/>
                <a:hlinkClick r:id="rId9"/>
              </a:rPr>
              <a:t>Operant conditioning</a:t>
            </a:r>
            <a:r>
              <a:rPr lang="en-US" sz="1200" b="0" i="0" kern="1200" dirty="0">
                <a:solidFill>
                  <a:schemeClr val="tx1"/>
                </a:solidFill>
                <a:effectLst/>
                <a:latin typeface="Arial" panose="020B0604020202020204" pitchFamily="34" charset="0"/>
                <a:ea typeface="+mn-ea"/>
                <a:cs typeface="+mn-cs"/>
              </a:rPr>
              <a:t> can also be used to influence how attitudes develop. Imagine a young man who has just started smoking. Whenever he lights up a cigarette, people complain, chastise him, and ask him to leave their vicinity. This negative feedback from those around him eventually causes him to develop an unfavorable opinion of smoking and he decides to give up the habit.</a:t>
            </a:r>
          </a:p>
          <a:p>
            <a:r>
              <a:rPr lang="en-US" sz="1200" b="0" i="0" kern="1200" dirty="0">
                <a:solidFill>
                  <a:schemeClr val="tx1"/>
                </a:solidFill>
                <a:effectLst/>
                <a:latin typeface="Arial" panose="020B0604020202020204" pitchFamily="34" charset="0"/>
                <a:ea typeface="+mn-ea"/>
                <a:cs typeface="+mn-cs"/>
              </a:rPr>
              <a:t>Observation</a:t>
            </a:r>
          </a:p>
          <a:p>
            <a:r>
              <a:rPr lang="en-US" sz="1200" b="0" i="0" kern="1200" dirty="0">
                <a:solidFill>
                  <a:schemeClr val="tx1"/>
                </a:solidFill>
                <a:effectLst/>
                <a:latin typeface="Arial" panose="020B0604020202020204" pitchFamily="34" charset="0"/>
                <a:ea typeface="+mn-ea"/>
                <a:cs typeface="+mn-cs"/>
              </a:rPr>
              <a:t>Finally, people also learn attitudes by </a:t>
            </a:r>
            <a:r>
              <a:rPr lang="en-US" sz="1200" b="0" i="0" u="sng" kern="1200" dirty="0">
                <a:solidFill>
                  <a:schemeClr val="tx1"/>
                </a:solidFill>
                <a:effectLst/>
                <a:latin typeface="Arial" panose="020B0604020202020204" pitchFamily="34" charset="0"/>
                <a:ea typeface="+mn-ea"/>
                <a:cs typeface="+mn-cs"/>
                <a:hlinkClick r:id="rId10"/>
              </a:rPr>
              <a:t>observing people</a:t>
            </a:r>
            <a:r>
              <a:rPr lang="en-US" sz="1200" b="0" i="0" kern="1200" dirty="0">
                <a:solidFill>
                  <a:schemeClr val="tx1"/>
                </a:solidFill>
                <a:effectLst/>
                <a:latin typeface="Arial" panose="020B0604020202020204" pitchFamily="34" charset="0"/>
                <a:ea typeface="+mn-ea"/>
                <a:cs typeface="+mn-cs"/>
              </a:rPr>
              <a:t> around them. When someone you admire greatly espouses a particular attitude, you are more likely to develop the same beliefs. For example, children spend a great deal of time observing the attitudes of their parents and usually begin to demonstrate similar outlooks.</a:t>
            </a:r>
          </a:p>
          <a:p>
            <a:r>
              <a:rPr lang="en-US" sz="1200" b="1" i="0" kern="1200" dirty="0">
                <a:solidFill>
                  <a:schemeClr val="tx1"/>
                </a:solidFill>
                <a:effectLst/>
                <a:latin typeface="Arial" panose="020B0604020202020204" pitchFamily="34" charset="0"/>
                <a:ea typeface="+mn-ea"/>
                <a:cs typeface="+mn-cs"/>
              </a:rPr>
              <a:t>Attitudes and Behavior</a:t>
            </a:r>
          </a:p>
          <a:p>
            <a:r>
              <a:rPr lang="en-US" sz="1200" b="0" i="0" kern="1200" dirty="0">
                <a:solidFill>
                  <a:schemeClr val="tx1"/>
                </a:solidFill>
                <a:effectLst/>
                <a:latin typeface="Arial" panose="020B0604020202020204" pitchFamily="34" charset="0"/>
                <a:ea typeface="+mn-ea"/>
                <a:cs typeface="+mn-cs"/>
              </a:rPr>
              <a:t>We tend to assume that people behave according to their attitudes. However, social psychologists have found that attitudes and actual behavior are not always perfectly aligned.﻿﻿</a:t>
            </a:r>
          </a:p>
          <a:p>
            <a:r>
              <a:rPr lang="en-US" sz="1200" b="0" i="0" kern="1200" dirty="0">
                <a:solidFill>
                  <a:schemeClr val="tx1"/>
                </a:solidFill>
                <a:effectLst/>
                <a:latin typeface="Arial" panose="020B0604020202020204" pitchFamily="34" charset="0"/>
                <a:ea typeface="+mn-ea"/>
                <a:cs typeface="+mn-cs"/>
              </a:rPr>
              <a:t>After all, plenty of people support a particular candidate or political party and yet fail to go out and vote. People also are more likely to behave according to their attitudes under certain conditions.</a:t>
            </a:r>
          </a:p>
          <a:p>
            <a:r>
              <a:rPr lang="en-US" sz="1200" b="1" i="0" kern="1200" dirty="0">
                <a:solidFill>
                  <a:schemeClr val="tx1"/>
                </a:solidFill>
                <a:effectLst/>
                <a:latin typeface="Arial" panose="020B0604020202020204" pitchFamily="34" charset="0"/>
                <a:ea typeface="+mn-ea"/>
                <a:cs typeface="+mn-cs"/>
              </a:rPr>
              <a:t>Factors Influencing Attitude Strength</a:t>
            </a:r>
          </a:p>
          <a:p>
            <a:r>
              <a:rPr lang="en-US" sz="1200" b="1" i="0" kern="1200" dirty="0">
                <a:solidFill>
                  <a:schemeClr val="tx1"/>
                </a:solidFill>
                <a:effectLst/>
                <a:latin typeface="Arial" panose="020B0604020202020204" pitchFamily="34" charset="0"/>
                <a:ea typeface="+mn-ea"/>
                <a:cs typeface="+mn-cs"/>
              </a:rPr>
              <a:t>Are </a:t>
            </a:r>
            <a:r>
              <a:rPr lang="en-US" sz="1200" b="0" i="0" kern="1200" dirty="0">
                <a:solidFill>
                  <a:schemeClr val="tx1"/>
                </a:solidFill>
                <a:effectLst/>
                <a:latin typeface="Arial" panose="020B0604020202020204" pitchFamily="34" charset="0"/>
                <a:ea typeface="+mn-ea"/>
                <a:cs typeface="+mn-cs"/>
              </a:rPr>
              <a:t>an expert on the subject</a:t>
            </a:r>
          </a:p>
          <a:p>
            <a:r>
              <a:rPr lang="en-US" sz="1200" b="1" i="0" kern="1200" dirty="0">
                <a:solidFill>
                  <a:schemeClr val="tx1"/>
                </a:solidFill>
                <a:effectLst/>
                <a:latin typeface="Arial" panose="020B0604020202020204" pitchFamily="34" charset="0"/>
                <a:ea typeface="+mn-ea"/>
                <a:cs typeface="+mn-cs"/>
              </a:rPr>
              <a:t>Expect </a:t>
            </a:r>
            <a:r>
              <a:rPr lang="en-US" sz="1200" b="0" i="0" kern="1200" dirty="0">
                <a:solidFill>
                  <a:schemeClr val="tx1"/>
                </a:solidFill>
                <a:effectLst/>
                <a:latin typeface="Arial" panose="020B0604020202020204" pitchFamily="34" charset="0"/>
                <a:ea typeface="+mn-ea"/>
                <a:cs typeface="+mn-cs"/>
              </a:rPr>
              <a:t>a favorable outcome</a:t>
            </a:r>
          </a:p>
          <a:p>
            <a:r>
              <a:rPr lang="en-US" sz="1200" b="1" i="0" kern="1200" dirty="0">
                <a:solidFill>
                  <a:schemeClr val="tx1"/>
                </a:solidFill>
                <a:effectLst/>
                <a:latin typeface="Arial" panose="020B0604020202020204" pitchFamily="34" charset="0"/>
                <a:ea typeface="+mn-ea"/>
                <a:cs typeface="+mn-cs"/>
              </a:rPr>
              <a:t>Experience </a:t>
            </a:r>
            <a:r>
              <a:rPr lang="en-US" sz="1200" b="0" i="0" kern="1200" dirty="0">
                <a:solidFill>
                  <a:schemeClr val="tx1"/>
                </a:solidFill>
                <a:effectLst/>
                <a:latin typeface="Arial" panose="020B0604020202020204" pitchFamily="34" charset="0"/>
                <a:ea typeface="+mn-ea"/>
                <a:cs typeface="+mn-cs"/>
              </a:rPr>
              <a:t>something personally</a:t>
            </a:r>
          </a:p>
          <a:p>
            <a:r>
              <a:rPr lang="en-US" sz="1200" b="1" i="0" kern="1200" dirty="0">
                <a:solidFill>
                  <a:schemeClr val="tx1"/>
                </a:solidFill>
                <a:effectLst/>
                <a:latin typeface="Arial" panose="020B0604020202020204" pitchFamily="34" charset="0"/>
                <a:ea typeface="+mn-ea"/>
                <a:cs typeface="+mn-cs"/>
              </a:rPr>
              <a:t>Stand to win</a:t>
            </a:r>
            <a:r>
              <a:rPr lang="en-US" sz="1200" b="0" i="0" kern="1200" dirty="0">
                <a:solidFill>
                  <a:schemeClr val="tx1"/>
                </a:solidFill>
                <a:effectLst/>
                <a:latin typeface="Arial" panose="020B0604020202020204" pitchFamily="34" charset="0"/>
                <a:ea typeface="+mn-ea"/>
                <a:cs typeface="+mn-cs"/>
              </a:rPr>
              <a:t> or lose something due to the issue</a:t>
            </a:r>
          </a:p>
          <a:p>
            <a:r>
              <a:rPr lang="en-US" sz="1200" b="1" i="0" kern="1200" dirty="0">
                <a:solidFill>
                  <a:schemeClr val="tx1"/>
                </a:solidFill>
                <a:effectLst/>
                <a:latin typeface="Arial" panose="020B0604020202020204" pitchFamily="34" charset="0"/>
                <a:ea typeface="+mn-ea"/>
                <a:cs typeface="+mn-cs"/>
              </a:rPr>
              <a:t>Are </a:t>
            </a:r>
            <a:r>
              <a:rPr lang="en-US" sz="1200" b="0" i="0" kern="1200" dirty="0">
                <a:solidFill>
                  <a:schemeClr val="tx1"/>
                </a:solidFill>
                <a:effectLst/>
                <a:latin typeface="Arial" panose="020B0604020202020204" pitchFamily="34" charset="0"/>
                <a:ea typeface="+mn-ea"/>
                <a:cs typeface="+mn-cs"/>
              </a:rPr>
              <a:t>repeatedly expressed attitudes</a:t>
            </a:r>
          </a:p>
          <a:p>
            <a:r>
              <a:rPr lang="en-US" sz="1200" b="0" i="0" kern="1200" dirty="0">
                <a:solidFill>
                  <a:schemeClr val="tx1"/>
                </a:solidFill>
                <a:effectLst/>
                <a:latin typeface="Arial" panose="020B0604020202020204" pitchFamily="34" charset="0"/>
                <a:ea typeface="+mn-ea"/>
                <a:cs typeface="+mn-cs"/>
              </a:rPr>
              <a:t>Changing to Match Behavior</a:t>
            </a:r>
          </a:p>
          <a:p>
            <a:r>
              <a:rPr lang="en-US" sz="1200" b="0" i="0" kern="1200" dirty="0">
                <a:solidFill>
                  <a:schemeClr val="tx1"/>
                </a:solidFill>
                <a:effectLst/>
                <a:latin typeface="Arial" panose="020B0604020202020204" pitchFamily="34" charset="0"/>
                <a:ea typeface="+mn-ea"/>
                <a:cs typeface="+mn-cs"/>
              </a:rPr>
              <a:t>In some cases, people may actually alter their attitudes in order to better align them with their behavior. Cognitive dissonance is a phenomenon in which a person experiences psychological distress due to conflicting thoughts or beliefs.﻿﻿ In order to reduce this tension, people may change their attitudes to reflect their other beliefs or actual behaviors.</a:t>
            </a:r>
          </a:p>
          <a:p>
            <a:r>
              <a:rPr lang="en-US" sz="1200" b="1" i="0" u="sng" kern="1200" dirty="0">
                <a:solidFill>
                  <a:schemeClr val="tx1"/>
                </a:solidFill>
                <a:effectLst/>
                <a:latin typeface="Arial" panose="020B0604020202020204" pitchFamily="34" charset="0"/>
                <a:ea typeface="+mn-ea"/>
                <a:cs typeface="+mn-cs"/>
                <a:hlinkClick r:id="rId11"/>
              </a:rPr>
              <a:t>Cognitive Dissonance and Ways to Resolve It</a:t>
            </a:r>
            <a:endParaRPr lang="en-US" sz="1200" b="1"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Using Cognitive Dissonance</a:t>
            </a:r>
          </a:p>
          <a:p>
            <a:r>
              <a:rPr lang="en-US" sz="1200" b="0" i="0" kern="1200" dirty="0">
                <a:solidFill>
                  <a:schemeClr val="tx1"/>
                </a:solidFill>
                <a:effectLst/>
                <a:latin typeface="Arial" panose="020B0604020202020204" pitchFamily="34" charset="0"/>
                <a:ea typeface="+mn-ea"/>
                <a:cs typeface="+mn-cs"/>
              </a:rPr>
              <a:t>Imagine the following situation: You've always placed a high value on financial security, but you start dating someone who is very financially unstable. In order to reduce the tension caused by the conflicting beliefs and behavior, you have two options.</a:t>
            </a:r>
          </a:p>
          <a:p>
            <a:r>
              <a:rPr lang="en-US" sz="1200" b="0" i="0" kern="1200" dirty="0">
                <a:solidFill>
                  <a:schemeClr val="tx1"/>
                </a:solidFill>
                <a:effectLst/>
                <a:latin typeface="Arial" panose="020B0604020202020204" pitchFamily="34" charset="0"/>
                <a:ea typeface="+mn-ea"/>
                <a:cs typeface="+mn-cs"/>
              </a:rPr>
              <a:t>You can end the relationship and seek out a partner who is more financially secure, or you can de-emphasize fiscal stability importance.</a:t>
            </a:r>
          </a:p>
          <a:p>
            <a:r>
              <a:rPr lang="en-US" sz="1200" b="0" i="0" kern="1200" dirty="0">
                <a:solidFill>
                  <a:schemeClr val="tx1"/>
                </a:solidFill>
                <a:effectLst/>
                <a:latin typeface="Arial" panose="020B0604020202020204" pitchFamily="34" charset="0"/>
                <a:ea typeface="+mn-ea"/>
                <a:cs typeface="+mn-cs"/>
              </a:rPr>
              <a:t>In order to minimize the dissonance between your conflicting attitude and behavior, you either have to change the attitude or change your actions.</a:t>
            </a:r>
          </a:p>
          <a:p>
            <a:r>
              <a:rPr lang="en-US" sz="1200" b="1" i="0" kern="1200" dirty="0">
                <a:solidFill>
                  <a:schemeClr val="tx1"/>
                </a:solidFill>
                <a:effectLst/>
                <a:latin typeface="Arial" panose="020B0604020202020204" pitchFamily="34" charset="0"/>
                <a:ea typeface="+mn-ea"/>
                <a:cs typeface="+mn-cs"/>
              </a:rPr>
              <a:t>Why Attitudes Change</a:t>
            </a:r>
          </a:p>
          <a:p>
            <a:r>
              <a:rPr lang="en-US" sz="1200" b="0" i="0" kern="1200" dirty="0">
                <a:solidFill>
                  <a:schemeClr val="tx1"/>
                </a:solidFill>
                <a:effectLst/>
                <a:latin typeface="Arial" panose="020B0604020202020204" pitchFamily="34" charset="0"/>
                <a:ea typeface="+mn-ea"/>
                <a:cs typeface="+mn-cs"/>
              </a:rPr>
              <a:t>While attitudes can have a powerful effect on behavior, they are not set in stone. The same influences that lead to attitude formation can also create attitude change.﻿﻿</a:t>
            </a:r>
          </a:p>
          <a:p>
            <a:r>
              <a:rPr lang="en-US" sz="1200" b="0" i="0" kern="1200" dirty="0">
                <a:solidFill>
                  <a:schemeClr val="tx1"/>
                </a:solidFill>
                <a:effectLst/>
                <a:latin typeface="Arial" panose="020B0604020202020204" pitchFamily="34" charset="0"/>
                <a:ea typeface="+mn-ea"/>
                <a:cs typeface="+mn-cs"/>
              </a:rPr>
              <a:t>Learning Theory</a:t>
            </a:r>
          </a:p>
          <a:p>
            <a:r>
              <a:rPr lang="en-US" sz="1200" b="0" i="0" kern="1200" dirty="0">
                <a:solidFill>
                  <a:schemeClr val="tx1"/>
                </a:solidFill>
                <a:effectLst/>
                <a:latin typeface="Arial" panose="020B0604020202020204" pitchFamily="34" charset="0"/>
                <a:ea typeface="+mn-ea"/>
                <a:cs typeface="+mn-cs"/>
              </a:rPr>
              <a:t>Classical conditioning, operant conditioning, and observational learning can be used to bring about attitude change. Classical conditioning can be used to create positive emotional reactions to an object, person, or event by associating positive feelings with the target object.</a:t>
            </a:r>
          </a:p>
          <a:p>
            <a:r>
              <a:rPr lang="en-US" sz="1200" b="0" i="0" kern="1200" dirty="0">
                <a:solidFill>
                  <a:schemeClr val="tx1"/>
                </a:solidFill>
                <a:effectLst/>
                <a:latin typeface="Arial" panose="020B0604020202020204" pitchFamily="34" charset="0"/>
                <a:ea typeface="+mn-ea"/>
                <a:cs typeface="+mn-cs"/>
              </a:rPr>
              <a:t>Operant conditioning can be used to strengthen desirable attitudes and weaken undesirable ones. People can also change their attitudes after observing the behavior of others.</a:t>
            </a:r>
          </a:p>
          <a:p>
            <a:r>
              <a:rPr lang="en-US" sz="1200" b="0" i="0" kern="1200" dirty="0">
                <a:solidFill>
                  <a:schemeClr val="tx1"/>
                </a:solidFill>
                <a:effectLst/>
                <a:latin typeface="Arial" panose="020B0604020202020204" pitchFamily="34" charset="0"/>
                <a:ea typeface="+mn-ea"/>
                <a:cs typeface="+mn-cs"/>
              </a:rPr>
              <a:t>Elaboration Likelihood Theory</a:t>
            </a:r>
          </a:p>
          <a:p>
            <a:r>
              <a:rPr lang="en-US" sz="1200" b="0" i="0" kern="1200" dirty="0">
                <a:solidFill>
                  <a:schemeClr val="tx1"/>
                </a:solidFill>
                <a:effectLst/>
                <a:latin typeface="Arial" panose="020B0604020202020204" pitchFamily="34" charset="0"/>
                <a:ea typeface="+mn-ea"/>
                <a:cs typeface="+mn-cs"/>
              </a:rPr>
              <a:t>This theory of </a:t>
            </a:r>
            <a:r>
              <a:rPr lang="en-US" sz="1200" b="0" i="0" u="sng" kern="1200" dirty="0">
                <a:solidFill>
                  <a:schemeClr val="tx1"/>
                </a:solidFill>
                <a:effectLst/>
                <a:latin typeface="Arial" panose="020B0604020202020204" pitchFamily="34" charset="0"/>
                <a:ea typeface="+mn-ea"/>
                <a:cs typeface="+mn-cs"/>
                <a:hlinkClick r:id="rId12"/>
              </a:rPr>
              <a:t>persuasion</a:t>
            </a:r>
            <a:r>
              <a:rPr lang="en-US" sz="1200" b="0" i="0" kern="1200" dirty="0">
                <a:solidFill>
                  <a:schemeClr val="tx1"/>
                </a:solidFill>
                <a:effectLst/>
                <a:latin typeface="Arial" panose="020B0604020202020204" pitchFamily="34" charset="0"/>
                <a:ea typeface="+mn-ea"/>
                <a:cs typeface="+mn-cs"/>
              </a:rPr>
              <a:t> suggests that people can alter their attitudes in two ways. First, they can be motivated to listen and think about the message, thus leading to an attitude shift.</a:t>
            </a:r>
          </a:p>
          <a:p>
            <a:r>
              <a:rPr lang="en-US" sz="1200" b="0" i="0" kern="1200" dirty="0">
                <a:solidFill>
                  <a:schemeClr val="tx1"/>
                </a:solidFill>
                <a:effectLst/>
                <a:latin typeface="Arial" panose="020B0604020202020204" pitchFamily="34" charset="0"/>
                <a:ea typeface="+mn-ea"/>
                <a:cs typeface="+mn-cs"/>
              </a:rPr>
              <a:t>Or, they might be influenced by the characteristics of the speaker, leading to a temporary or surface shift in attitude. Messages that are thought-provoking and that appeal to logic are more likely to lead to permanent changes in attitudes.</a:t>
            </a:r>
          </a:p>
          <a:p>
            <a:r>
              <a:rPr lang="en-US" sz="1200" b="0" i="0" kern="1200" dirty="0">
                <a:solidFill>
                  <a:schemeClr val="tx1"/>
                </a:solidFill>
                <a:effectLst/>
                <a:latin typeface="Arial" panose="020B0604020202020204" pitchFamily="34" charset="0"/>
                <a:ea typeface="+mn-ea"/>
                <a:cs typeface="+mn-cs"/>
              </a:rPr>
              <a:t>Dissonance Theory</a:t>
            </a:r>
          </a:p>
          <a:p>
            <a:r>
              <a:rPr lang="en-US" sz="1200" b="1" i="0" kern="1200" dirty="0">
                <a:solidFill>
                  <a:schemeClr val="tx1"/>
                </a:solidFill>
                <a:effectLst/>
                <a:latin typeface="Arial" panose="020B0604020202020204" pitchFamily="34" charset="0"/>
                <a:ea typeface="+mn-ea"/>
                <a:cs typeface="+mn-cs"/>
              </a:rPr>
              <a:t>﻿</a:t>
            </a:r>
            <a:r>
              <a:rPr lang="en-US" sz="1200" b="0" i="0" kern="1200" dirty="0">
                <a:solidFill>
                  <a:schemeClr val="tx1"/>
                </a:solidFill>
                <a:effectLst/>
                <a:latin typeface="Arial" panose="020B0604020202020204" pitchFamily="34" charset="0"/>
                <a:ea typeface="+mn-ea"/>
                <a:cs typeface="+mn-cs"/>
              </a:rPr>
              <a:t>As mentioned earlier, people can also change their attitudes when they have </a:t>
            </a:r>
            <a:r>
              <a:rPr lang="en-US" sz="1200" b="0" i="0" u="sng" kern="1200" dirty="0">
                <a:solidFill>
                  <a:schemeClr val="tx1"/>
                </a:solidFill>
                <a:effectLst/>
                <a:latin typeface="Arial" panose="020B0604020202020204" pitchFamily="34" charset="0"/>
                <a:ea typeface="+mn-ea"/>
                <a:cs typeface="+mn-cs"/>
                <a:hlinkClick r:id="rId11"/>
              </a:rPr>
              <a:t>conflicting beliefs</a:t>
            </a:r>
            <a:r>
              <a:rPr lang="en-US" sz="1200" b="0" i="0" kern="1200" dirty="0">
                <a:solidFill>
                  <a:schemeClr val="tx1"/>
                </a:solidFill>
                <a:effectLst/>
                <a:latin typeface="Arial" panose="020B0604020202020204" pitchFamily="34" charset="0"/>
                <a:ea typeface="+mn-ea"/>
                <a:cs typeface="+mn-cs"/>
              </a:rPr>
              <a:t> about a topic. In order to reduce the tension created by these incompatible beliefs, people often shift their attitudes.</a:t>
            </a:r>
          </a:p>
          <a:p>
            <a:r>
              <a:rPr lang="en-US" sz="1200" b="0" i="0" u="none" strike="noStrike" kern="1200" dirty="0">
                <a:solidFill>
                  <a:schemeClr val="tx1"/>
                </a:solidFill>
                <a:effectLst/>
                <a:latin typeface="Arial" panose="020B0604020202020204" pitchFamily="34" charset="0"/>
                <a:ea typeface="+mn-ea"/>
                <a:cs typeface="+mn-cs"/>
              </a:rPr>
              <a:t>Article Sources</a:t>
            </a:r>
            <a:endParaRPr lang="en-US" sz="1200" b="0" i="0" kern="1200" dirty="0">
              <a:solidFill>
                <a:schemeClr val="tx1"/>
              </a:solidFill>
              <a:effectLst/>
              <a:latin typeface="Arial" panose="020B0604020202020204" pitchFamily="34" charset="0"/>
              <a:ea typeface="+mn-ea"/>
              <a:cs typeface="+mn-cs"/>
            </a:endParaRPr>
          </a:p>
          <a:p>
            <a:r>
              <a:rPr lang="en-US" sz="1200" b="0" i="0" kern="1200" dirty="0" err="1">
                <a:solidFill>
                  <a:schemeClr val="tx1"/>
                </a:solidFill>
                <a:effectLst/>
                <a:latin typeface="Arial" panose="020B0604020202020204" pitchFamily="34" charset="0"/>
                <a:ea typeface="+mn-ea"/>
                <a:cs typeface="+mn-cs"/>
              </a:rPr>
              <a:t>Verywell</a:t>
            </a:r>
            <a:r>
              <a:rPr lang="en-US" sz="1200" b="0" i="0" kern="1200" dirty="0">
                <a:solidFill>
                  <a:schemeClr val="tx1"/>
                </a:solidFill>
                <a:effectLst/>
                <a:latin typeface="Arial" panose="020B0604020202020204" pitchFamily="34" charset="0"/>
                <a:ea typeface="+mn-ea"/>
                <a:cs typeface="+mn-cs"/>
              </a:rPr>
              <a:t> Mind uses only high-quality sources, including peer-reviewed studies, to support the facts within our articles. Read our </a:t>
            </a:r>
            <a:r>
              <a:rPr lang="en-US" sz="1200" b="0" i="0" u="sng" kern="1200" dirty="0">
                <a:solidFill>
                  <a:schemeClr val="tx1"/>
                </a:solidFill>
                <a:effectLst/>
                <a:latin typeface="Arial" panose="020B0604020202020204" pitchFamily="34" charset="0"/>
                <a:ea typeface="+mn-ea"/>
                <a:cs typeface="+mn-cs"/>
                <a:hlinkClick r:id="rId13"/>
              </a:rPr>
              <a:t>editorial process</a:t>
            </a:r>
            <a:r>
              <a:rPr lang="en-US" sz="1200" b="0" i="0" kern="1200" dirty="0">
                <a:solidFill>
                  <a:schemeClr val="tx1"/>
                </a:solidFill>
                <a:effectLst/>
                <a:latin typeface="Arial" panose="020B0604020202020204" pitchFamily="34" charset="0"/>
                <a:ea typeface="+mn-ea"/>
                <a:cs typeface="+mn-cs"/>
              </a:rPr>
              <a:t> to learn more about how we fact-check and keep our content accurate, reliable, and trustworthy.</a:t>
            </a:r>
          </a:p>
          <a:p>
            <a:r>
              <a:rPr lang="en-US" sz="1200" b="0" i="0" kern="1200" dirty="0">
                <a:solidFill>
                  <a:schemeClr val="tx1"/>
                </a:solidFill>
                <a:effectLst/>
                <a:latin typeface="Arial" panose="020B0604020202020204" pitchFamily="34" charset="0"/>
                <a:ea typeface="+mn-ea"/>
                <a:cs typeface="+mn-cs"/>
              </a:rPr>
              <a:t>International Journal of Advanced Research in Management and Social Sciences. </a:t>
            </a:r>
            <a:r>
              <a:rPr lang="en-US" sz="1200" b="0" i="0" u="sng" kern="1200" dirty="0">
                <a:solidFill>
                  <a:schemeClr val="tx1"/>
                </a:solidFill>
                <a:effectLst/>
                <a:latin typeface="Arial" panose="020B0604020202020204" pitchFamily="34" charset="0"/>
                <a:ea typeface="+mn-ea"/>
                <a:cs typeface="+mn-cs"/>
                <a:hlinkClick r:id="rId14"/>
              </a:rPr>
              <a:t>3 D Model of Attitude.</a:t>
            </a:r>
            <a:endParaRPr lang="en-US" sz="1200" b="0" i="0" kern="1200" dirty="0">
              <a:solidFill>
                <a:schemeClr val="tx1"/>
              </a:solidFill>
              <a:effectLst/>
              <a:latin typeface="Arial" panose="020B0604020202020204" pitchFamily="34" charset="0"/>
              <a:ea typeface="+mn-ea"/>
              <a:cs typeface="+mn-cs"/>
            </a:endParaRPr>
          </a:p>
          <a:p>
            <a:r>
              <a:rPr lang="en-US" sz="1200" b="0" i="0" kern="1200" dirty="0" err="1">
                <a:solidFill>
                  <a:schemeClr val="tx1"/>
                </a:solidFill>
                <a:effectLst/>
                <a:latin typeface="Arial" panose="020B0604020202020204" pitchFamily="34" charset="0"/>
                <a:ea typeface="+mn-ea"/>
                <a:cs typeface="+mn-cs"/>
              </a:rPr>
              <a:t>Chaiklin</a:t>
            </a:r>
            <a:r>
              <a:rPr lang="en-US" sz="1200" b="0" i="0" kern="1200" dirty="0">
                <a:solidFill>
                  <a:schemeClr val="tx1"/>
                </a:solidFill>
                <a:effectLst/>
                <a:latin typeface="Arial" panose="020B0604020202020204" pitchFamily="34" charset="0"/>
                <a:ea typeface="+mn-ea"/>
                <a:cs typeface="+mn-cs"/>
              </a:rPr>
              <a:t>, H. </a:t>
            </a:r>
            <a:r>
              <a:rPr lang="en-US" sz="1200" b="0" i="0" u="sng" kern="1200" dirty="0">
                <a:solidFill>
                  <a:schemeClr val="tx1"/>
                </a:solidFill>
                <a:effectLst/>
                <a:latin typeface="Arial" panose="020B0604020202020204" pitchFamily="34" charset="0"/>
                <a:ea typeface="+mn-ea"/>
                <a:cs typeface="+mn-cs"/>
                <a:hlinkClick r:id="rId15"/>
              </a:rPr>
              <a:t>Attitudes, Behavior, and Social Practice</a:t>
            </a:r>
            <a:r>
              <a:rPr lang="en-US" sz="1200" b="0" i="0" kern="1200" dirty="0">
                <a:solidFill>
                  <a:schemeClr val="tx1"/>
                </a:solidFill>
                <a:effectLst/>
                <a:latin typeface="Arial" panose="020B0604020202020204" pitchFamily="34" charset="0"/>
                <a:ea typeface="+mn-ea"/>
                <a:cs typeface="+mn-cs"/>
              </a:rPr>
              <a:t>. </a:t>
            </a:r>
            <a:r>
              <a:rPr lang="en-US" sz="1200" b="0" i="1" kern="1200" dirty="0">
                <a:solidFill>
                  <a:schemeClr val="tx1"/>
                </a:solidFill>
                <a:effectLst/>
                <a:latin typeface="Arial" panose="020B0604020202020204" pitchFamily="34" charset="0"/>
                <a:ea typeface="+mn-ea"/>
                <a:cs typeface="+mn-cs"/>
              </a:rPr>
              <a:t>The Journal of Sociology &amp; Social Welfare</a:t>
            </a:r>
            <a:r>
              <a:rPr lang="en-US" sz="1200" b="0" i="0" kern="1200" dirty="0">
                <a:solidFill>
                  <a:schemeClr val="tx1"/>
                </a:solidFill>
                <a:effectLst/>
                <a:latin typeface="Arial" panose="020B0604020202020204" pitchFamily="34" charset="0"/>
                <a:ea typeface="+mn-ea"/>
                <a:cs typeface="+mn-cs"/>
              </a:rPr>
              <a:t>: Vol. 38 : </a:t>
            </a:r>
            <a:r>
              <a:rPr lang="en-US" sz="1200" b="0" i="0" kern="1200" dirty="0" err="1">
                <a:solidFill>
                  <a:schemeClr val="tx1"/>
                </a:solidFill>
                <a:effectLst/>
                <a:latin typeface="Arial" panose="020B0604020202020204" pitchFamily="34" charset="0"/>
                <a:ea typeface="+mn-ea"/>
                <a:cs typeface="+mn-cs"/>
              </a:rPr>
              <a:t>Iss</a:t>
            </a:r>
            <a:r>
              <a:rPr lang="en-US" sz="1200" b="0" i="0" kern="1200" dirty="0">
                <a:solidFill>
                  <a:schemeClr val="tx1"/>
                </a:solidFill>
                <a:effectLst/>
                <a:latin typeface="Arial" panose="020B0604020202020204" pitchFamily="34" charset="0"/>
                <a:ea typeface="+mn-ea"/>
                <a:cs typeface="+mn-cs"/>
              </a:rPr>
              <a:t>. 1 , Article 3. </a:t>
            </a:r>
          </a:p>
          <a:p>
            <a:r>
              <a:rPr lang="en-US" sz="1200" b="0" i="0" kern="1200" dirty="0" err="1">
                <a:solidFill>
                  <a:schemeClr val="tx1"/>
                </a:solidFill>
                <a:effectLst/>
                <a:latin typeface="Arial" panose="020B0604020202020204" pitchFamily="34" charset="0"/>
                <a:ea typeface="+mn-ea"/>
                <a:cs typeface="+mn-cs"/>
              </a:rPr>
              <a:t>Perlovsky</a:t>
            </a:r>
            <a:r>
              <a:rPr lang="en-US" sz="1200" b="0" i="0" kern="1200" dirty="0">
                <a:solidFill>
                  <a:schemeClr val="tx1"/>
                </a:solidFill>
                <a:effectLst/>
                <a:latin typeface="Arial" panose="020B0604020202020204" pitchFamily="34" charset="0"/>
                <a:ea typeface="+mn-ea"/>
                <a:cs typeface="+mn-cs"/>
              </a:rPr>
              <a:t> L. </a:t>
            </a:r>
            <a:r>
              <a:rPr lang="en-US" sz="1200" b="0" i="0" u="sng" kern="1200" dirty="0">
                <a:solidFill>
                  <a:schemeClr val="tx1"/>
                </a:solidFill>
                <a:effectLst/>
                <a:latin typeface="Arial" panose="020B0604020202020204" pitchFamily="34" charset="0"/>
                <a:ea typeface="+mn-ea"/>
                <a:cs typeface="+mn-cs"/>
                <a:hlinkClick r:id="rId16"/>
              </a:rPr>
              <a:t>A challenge to human evolution—cognitive dissonance. </a:t>
            </a:r>
            <a:r>
              <a:rPr lang="en-US" sz="1200" b="0" i="1" u="sng" kern="1200" dirty="0">
                <a:solidFill>
                  <a:schemeClr val="tx1"/>
                </a:solidFill>
                <a:effectLst/>
                <a:latin typeface="Arial" panose="020B0604020202020204" pitchFamily="34" charset="0"/>
                <a:ea typeface="+mn-ea"/>
                <a:cs typeface="+mn-cs"/>
                <a:hlinkClick r:id="rId17"/>
              </a:rPr>
              <a:t>Frontiers in Psychology</a:t>
            </a:r>
            <a:r>
              <a:rPr lang="en-US" sz="1200" b="0" i="0" kern="1200" dirty="0">
                <a:solidFill>
                  <a:schemeClr val="tx1"/>
                </a:solidFill>
                <a:effectLst/>
                <a:latin typeface="Arial" panose="020B0604020202020204" pitchFamily="34" charset="0"/>
                <a:ea typeface="+mn-ea"/>
                <a:cs typeface="+mn-cs"/>
              </a:rPr>
              <a:t>. 2013;4. doi:10.3389/fpsyg.2013.00179.</a:t>
            </a:r>
          </a:p>
          <a:p>
            <a:r>
              <a:rPr lang="en-US" sz="1200" b="0" i="0" kern="1200" dirty="0">
                <a:solidFill>
                  <a:schemeClr val="tx1"/>
                </a:solidFill>
                <a:effectLst/>
                <a:latin typeface="Arial" panose="020B0604020202020204" pitchFamily="34" charset="0"/>
                <a:ea typeface="+mn-ea"/>
                <a:cs typeface="+mn-cs"/>
              </a:rPr>
              <a:t>American Psychological Association. </a:t>
            </a:r>
            <a:r>
              <a:rPr lang="en-US" sz="1200" b="0" i="0" u="sng" kern="1200" dirty="0">
                <a:solidFill>
                  <a:schemeClr val="tx1"/>
                </a:solidFill>
                <a:effectLst/>
                <a:latin typeface="Arial" panose="020B0604020202020204" pitchFamily="34" charset="0"/>
                <a:ea typeface="+mn-ea"/>
                <a:cs typeface="+mn-cs"/>
                <a:hlinkClick r:id="rId18"/>
              </a:rPr>
              <a:t>Teaching Tip Sheet: Attitudes and Behavior Change</a:t>
            </a:r>
            <a:r>
              <a:rPr lang="en-US" sz="1200" b="0" i="0" kern="1200" dirty="0">
                <a:solidFill>
                  <a:schemeClr val="tx1"/>
                </a:solidFill>
                <a:effectLst/>
                <a:latin typeface="Arial" panose="020B0604020202020204" pitchFamily="34" charset="0"/>
                <a:ea typeface="+mn-ea"/>
                <a:cs typeface="+mn-cs"/>
              </a:rPr>
              <a:t>. </a:t>
            </a:r>
          </a:p>
          <a:p>
            <a:r>
              <a:rPr lang="en-US" sz="1200" b="0" i="0" u="none" strike="noStrike" kern="1200" dirty="0">
                <a:solidFill>
                  <a:schemeClr val="tx1"/>
                </a:solidFill>
                <a:effectLst/>
                <a:latin typeface="Arial" panose="020B0604020202020204" pitchFamily="34" charset="0"/>
                <a:ea typeface="+mn-ea"/>
                <a:cs typeface="+mn-cs"/>
              </a:rPr>
              <a:t>Additional </a:t>
            </a:r>
            <a:r>
              <a:rPr lang="en-US" sz="1200" b="0" i="0" u="none" strike="noStrike" kern="1200" dirty="0" err="1">
                <a:solidFill>
                  <a:schemeClr val="tx1"/>
                </a:solidFill>
                <a:effectLst/>
                <a:latin typeface="Arial" panose="020B0604020202020204" pitchFamily="34" charset="0"/>
                <a:ea typeface="+mn-ea"/>
                <a:cs typeface="+mn-cs"/>
              </a:rPr>
              <a:t>Reading</a:t>
            </a:r>
            <a:r>
              <a:rPr lang="en-US" sz="1200" b="0" i="0" kern="1200" dirty="0" err="1">
                <a:solidFill>
                  <a:schemeClr val="tx1"/>
                </a:solidFill>
                <a:effectLst/>
                <a:latin typeface="Arial" panose="020B0604020202020204" pitchFamily="34" charset="0"/>
                <a:ea typeface="+mn-ea"/>
                <a:cs typeface="+mn-cs"/>
              </a:rPr>
              <a:t>Chaiklin</a:t>
            </a:r>
            <a:r>
              <a:rPr lang="en-US" sz="1200" b="0" i="0" kern="1200" dirty="0">
                <a:solidFill>
                  <a:schemeClr val="tx1"/>
                </a:solidFill>
                <a:effectLst/>
                <a:latin typeface="Arial" panose="020B0604020202020204" pitchFamily="34" charset="0"/>
                <a:ea typeface="+mn-ea"/>
                <a:cs typeface="+mn-cs"/>
              </a:rPr>
              <a:t> H. Attitudes, Behavior, and Social Practice. </a:t>
            </a:r>
            <a:r>
              <a:rPr lang="en-US" sz="1200" b="0" i="0" u="sng" kern="1200" dirty="0">
                <a:solidFill>
                  <a:schemeClr val="tx1"/>
                </a:solidFill>
                <a:effectLst/>
                <a:latin typeface="Arial" panose="020B0604020202020204" pitchFamily="34" charset="0"/>
                <a:ea typeface="+mn-ea"/>
                <a:cs typeface="+mn-cs"/>
                <a:hlinkClick r:id="rId19"/>
              </a:rPr>
              <a:t>Journal of Sociology and Social Welfare</a:t>
            </a:r>
            <a:r>
              <a:rPr lang="en-US" sz="1200" b="0" i="0" kern="1200" dirty="0">
                <a:solidFill>
                  <a:schemeClr val="tx1"/>
                </a:solidFill>
                <a:effectLst/>
                <a:latin typeface="Arial" panose="020B0604020202020204" pitchFamily="34" charset="0"/>
                <a:ea typeface="+mn-ea"/>
                <a:cs typeface="+mn-cs"/>
              </a:rPr>
              <a:t>. 2011. </a:t>
            </a:r>
          </a:p>
          <a:p>
            <a:r>
              <a:rPr lang="en-US" sz="1200" b="0" i="0" kern="1200" dirty="0">
                <a:solidFill>
                  <a:schemeClr val="tx1"/>
                </a:solidFill>
                <a:effectLst/>
                <a:latin typeface="Arial" panose="020B0604020202020204" pitchFamily="34" charset="0"/>
                <a:ea typeface="+mn-ea"/>
                <a:cs typeface="+mn-cs"/>
              </a:rPr>
              <a:t>Teaching Tip Sheet: Attitudes and Behavior Change.  American Psychological Association. </a:t>
            </a:r>
            <a:r>
              <a:rPr lang="en-US" sz="1200" b="0" i="0" u="sng" kern="1200" dirty="0">
                <a:solidFill>
                  <a:schemeClr val="tx1"/>
                </a:solidFill>
                <a:effectLst/>
                <a:latin typeface="Arial" panose="020B0604020202020204" pitchFamily="34" charset="0"/>
                <a:ea typeface="+mn-ea"/>
                <a:cs typeface="+mn-cs"/>
                <a:hlinkClick r:id="rId18"/>
              </a:rPr>
              <a:t>http://www.apa.org/pi/aids/resources/education/attitude-change.aspx</a:t>
            </a:r>
            <a:endParaRPr lang="en-US" sz="1200" b="0" i="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5</a:t>
            </a:fld>
            <a:endParaRPr lang="nl-NL" dirty="0"/>
          </a:p>
        </p:txBody>
      </p:sp>
    </p:spTree>
    <p:extLst>
      <p:ext uri="{BB962C8B-B14F-4D97-AF65-F5344CB8AC3E}">
        <p14:creationId xmlns:p14="http://schemas.microsoft.com/office/powerpoint/2010/main" val="149929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does one come up with concrete ideas? How does one test it? What role does performance data play?</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6</a:t>
            </a:fld>
            <a:endParaRPr lang="nl-NL" dirty="0"/>
          </a:p>
        </p:txBody>
      </p:sp>
    </p:spTree>
    <p:extLst>
      <p:ext uri="{BB962C8B-B14F-4D97-AF65-F5344CB8AC3E}">
        <p14:creationId xmlns:p14="http://schemas.microsoft.com/office/powerpoint/2010/main" val="30078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anose="020B0604020202020204" pitchFamily="34" charset="0"/>
                <a:ea typeface="+mn-ea"/>
                <a:cs typeface="+mn-cs"/>
              </a:rPr>
              <a:t> Effective Communication Skills</a:t>
            </a:r>
          </a:p>
          <a:p>
            <a:r>
              <a:rPr lang="en-US" sz="1200" b="0" i="0" kern="1200" dirty="0">
                <a:solidFill>
                  <a:schemeClr val="tx1"/>
                </a:solidFill>
                <a:effectLst/>
                <a:latin typeface="Arial" panose="020B0604020202020204" pitchFamily="34" charset="0"/>
                <a:ea typeface="+mn-ea"/>
                <a:cs typeface="+mn-cs"/>
              </a:rPr>
              <a:t>Being able to listen to others is imperative in the communication process. This means not only listening with your ears but also being able to comprehend what the person is saying. Giving co-workers your full attention when they are conveying an idea can go a long way in building relationships and furthering progress.</a:t>
            </a:r>
          </a:p>
          <a:p>
            <a:r>
              <a:rPr lang="en-US" sz="1200" b="0" i="0" kern="1200" dirty="0">
                <a:solidFill>
                  <a:schemeClr val="tx1"/>
                </a:solidFill>
                <a:effectLst/>
                <a:latin typeface="Arial" panose="020B0604020202020204" pitchFamily="34" charset="0"/>
                <a:ea typeface="+mn-ea"/>
                <a:cs typeface="+mn-cs"/>
              </a:rPr>
              <a:t>Having empathy is very useful in communication. Empathy involves seeing things from the point of view of others. Put yourself in the other person’s position instead of being judgmental or biased by your own beliefs. While this may be difficult for some, </a:t>
            </a:r>
            <a:r>
              <a:rPr lang="en-US" sz="1200" b="0" i="0" kern="1200" dirty="0" err="1">
                <a:solidFill>
                  <a:schemeClr val="tx1"/>
                </a:solidFill>
                <a:effectLst/>
                <a:latin typeface="Arial" panose="020B0604020202020204" pitchFamily="34" charset="0"/>
                <a:ea typeface="+mn-ea"/>
                <a:cs typeface="+mn-cs"/>
              </a:rPr>
              <a:t>empathising</a:t>
            </a:r>
            <a:r>
              <a:rPr lang="en-US" sz="1200" b="0" i="0" kern="1200" dirty="0">
                <a:solidFill>
                  <a:schemeClr val="tx1"/>
                </a:solidFill>
                <a:effectLst/>
                <a:latin typeface="Arial" panose="020B0604020202020204" pitchFamily="34" charset="0"/>
                <a:ea typeface="+mn-ea"/>
                <a:cs typeface="+mn-cs"/>
              </a:rPr>
              <a:t> with others can be very helpful to keep in tune with your own emotions and ideas.</a:t>
            </a:r>
          </a:p>
          <a:p>
            <a:r>
              <a:rPr lang="en-US" sz="1200" b="0" i="0" kern="1200" dirty="0">
                <a:solidFill>
                  <a:schemeClr val="tx1"/>
                </a:solidFill>
                <a:effectLst/>
                <a:latin typeface="Arial" panose="020B0604020202020204" pitchFamily="34" charset="0"/>
                <a:ea typeface="+mn-ea"/>
                <a:cs typeface="+mn-cs"/>
              </a:rPr>
              <a:t>Encouraging others will heighten morale and appreciation in the workplace. By praising and offering words of encouragement, you help others feel they are wanted, welcomed and respected by co-workers. People are much more likely to put forth their best effort if they know they are valued.</a:t>
            </a:r>
          </a:p>
          <a:p>
            <a:r>
              <a:rPr lang="en-US" sz="1200" b="0" i="0" kern="1200" dirty="0">
                <a:solidFill>
                  <a:schemeClr val="tx1"/>
                </a:solidFill>
                <a:effectLst/>
                <a:latin typeface="Arial" panose="020B0604020202020204" pitchFamily="34" charset="0"/>
                <a:ea typeface="+mn-ea"/>
                <a:cs typeface="+mn-cs"/>
              </a:rPr>
              <a:t>Being aware of others and their emotions mean being sympathetic to misfortunes and praising positive milestones. To achieve this successfully, you need to know what is going on in other people’s lives. Getting to know co-workers on a first-name basis and holding meaningful conversations through the work week creates a better and more productive work environment.</a:t>
            </a:r>
          </a:p>
          <a:p>
            <a:r>
              <a:rPr lang="en-US" sz="1200" b="0" i="0" kern="1200" dirty="0">
                <a:solidFill>
                  <a:schemeClr val="tx1"/>
                </a:solidFill>
                <a:effectLst/>
                <a:latin typeface="Arial" panose="020B0604020202020204" pitchFamily="34" charset="0"/>
                <a:ea typeface="+mn-ea"/>
                <a:cs typeface="+mn-cs"/>
              </a:rPr>
              <a:t>Body language can greatly impact how others perceive you in the workplace. Maintaining an extroverted, friendly persona lets co-workers know you are open to hearing their opinions about projects or new designs. Body language is a large part of being empathetic and encouraging. Be sure to maintain eye contact the majority of the time you are speaking with someone, and use hand gestures to help you form clearer thoughts. Smiling is incredibly dynamic and creates a noticeable difference in how you are perceived. People who smile more are seen as more approachable and trustworthy.</a:t>
            </a:r>
          </a:p>
          <a:p>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7</a:t>
            </a:fld>
            <a:endParaRPr lang="nl-NL" dirty="0"/>
          </a:p>
        </p:txBody>
      </p:sp>
    </p:spTree>
    <p:extLst>
      <p:ext uri="{BB962C8B-B14F-4D97-AF65-F5344CB8AC3E}">
        <p14:creationId xmlns:p14="http://schemas.microsoft.com/office/powerpoint/2010/main" val="139083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students discuss in groups</a:t>
            </a:r>
            <a:r>
              <a:rPr lang="en-US" baseline="0" dirty="0"/>
              <a:t> and then afterwards present their views and arguments in class. Focus on how they communicate their arguments. There are not “right” or “wrong” solutions to this exercise. Everything depends on their arguments.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9</a:t>
            </a:fld>
            <a:endParaRPr lang="nl-NL" dirty="0"/>
          </a:p>
        </p:txBody>
      </p:sp>
    </p:spTree>
    <p:extLst>
      <p:ext uri="{BB962C8B-B14F-4D97-AF65-F5344CB8AC3E}">
        <p14:creationId xmlns:p14="http://schemas.microsoft.com/office/powerpoint/2010/main" val="107806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A27FF7-7900-0E4B-A7BD-0C75A50C60E1}"/>
              </a:ext>
            </a:extLst>
          </p:cNvPr>
          <p:cNvSpPr/>
          <p:nvPr userDrawn="1"/>
        </p:nvSpPr>
        <p:spPr>
          <a:xfrm>
            <a:off x="0" y="0"/>
            <a:ext cx="12192000" cy="193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3" name="Ondertitel 2">
            <a:extLst>
              <a:ext uri="{FF2B5EF4-FFF2-40B4-BE49-F238E27FC236}">
                <a16:creationId xmlns:a16="http://schemas.microsoft.com/office/drawing/2014/main" id="{24595676-91C4-A94F-BC6F-078C9E742132}"/>
              </a:ext>
            </a:extLst>
          </p:cNvPr>
          <p:cNvSpPr>
            <a:spLocks noGrp="1"/>
          </p:cNvSpPr>
          <p:nvPr>
            <p:ph type="subTitle" idx="1"/>
          </p:nvPr>
        </p:nvSpPr>
        <p:spPr>
          <a:xfrm>
            <a:off x="838201" y="3696454"/>
            <a:ext cx="5935394" cy="1561592"/>
          </a:xfrm>
        </p:spPr>
        <p:txBody>
          <a:bodyPr>
            <a:normAutofit/>
          </a:bodyPr>
          <a:lstStyle>
            <a:lvl1pPr marL="0" indent="0" algn="l">
              <a:lnSpc>
                <a:spcPts val="2800"/>
              </a:lnSpc>
              <a:buNone/>
              <a:defRPr sz="22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EA88D80E-8D02-784C-A9E8-C1559CF9ECE6}"/>
              </a:ext>
            </a:extLst>
          </p:cNvPr>
          <p:cNvSpPr>
            <a:spLocks noGrp="1"/>
          </p:cNvSpPr>
          <p:nvPr>
            <p:ph type="dt" sz="half" idx="10"/>
          </p:nvPr>
        </p:nvSpPr>
        <p:spPr/>
        <p:txBody>
          <a:bodyPr/>
          <a:lstStyle/>
          <a:p>
            <a:fld id="{FD3173FB-276C-6448-96C2-0E0C69DE7E9B}" type="datetime4">
              <a:rPr lang="nl-NL" smtClean="0"/>
              <a:t>16 februari 2022</a:t>
            </a:fld>
            <a:endParaRPr lang="nl-NL"/>
          </a:p>
        </p:txBody>
      </p:sp>
      <p:sp>
        <p:nvSpPr>
          <p:cNvPr id="16" name="Tijdelijke aanduiding voor afbeelding 15">
            <a:extLst>
              <a:ext uri="{FF2B5EF4-FFF2-40B4-BE49-F238E27FC236}">
                <a16:creationId xmlns:a16="http://schemas.microsoft.com/office/drawing/2014/main" id="{FB068E36-C549-1A45-8E22-8C614447CC6A}"/>
              </a:ext>
            </a:extLst>
          </p:cNvPr>
          <p:cNvSpPr>
            <a:spLocks noGrp="1"/>
          </p:cNvSpPr>
          <p:nvPr>
            <p:ph type="pic" sz="quarter" idx="13"/>
          </p:nvPr>
        </p:nvSpPr>
        <p:spPr>
          <a:xfrm>
            <a:off x="6984610" y="1599955"/>
            <a:ext cx="5268350" cy="3436280"/>
          </a:xfrm>
          <a:prstGeom prst="rect">
            <a:avLst/>
          </a:prstGeom>
          <a:solidFill>
            <a:schemeClr val="bg1"/>
          </a:solidFill>
          <a:ln w="12700">
            <a:solidFill>
              <a:schemeClr val="accent1"/>
            </a:solidFill>
          </a:ln>
          <a:effectLst>
            <a:outerShdw blurRad="76200" dist="76200" dir="2700000" algn="tl" rotWithShape="0">
              <a:prstClr val="black">
                <a:alpha val="20000"/>
              </a:prstClr>
            </a:outerShdw>
            <a:softEdge rad="0"/>
          </a:effectLst>
        </p:spPr>
        <p:txBody>
          <a:bodyPr anchor="ctr" anchorCtr="0"/>
          <a:lstStyle>
            <a:lvl1pPr marL="0" indent="0" algn="ctr">
              <a:buFontTx/>
              <a:buNone/>
              <a:defRPr/>
            </a:lvl1pPr>
          </a:lstStyle>
          <a:p>
            <a:r>
              <a:rPr lang="en-US"/>
              <a:t>Click icon to add picture</a:t>
            </a:r>
            <a:endParaRPr lang="nl-NL" dirty="0"/>
          </a:p>
        </p:txBody>
      </p:sp>
      <p:pic>
        <p:nvPicPr>
          <p:cNvPr id="13" name="Afbeelding 12">
            <a:extLst>
              <a:ext uri="{FF2B5EF4-FFF2-40B4-BE49-F238E27FC236}">
                <a16:creationId xmlns:a16="http://schemas.microsoft.com/office/drawing/2014/main" id="{220FCE8A-EB6D-BB4A-921F-3E8290738080}"/>
              </a:ext>
            </a:extLst>
          </p:cNvPr>
          <p:cNvPicPr>
            <a:picLocks noChangeAspect="1"/>
          </p:cNvPicPr>
          <p:nvPr userDrawn="1"/>
        </p:nvPicPr>
        <p:blipFill>
          <a:blip r:embed="rId2"/>
          <a:stretch>
            <a:fillRect/>
          </a:stretch>
        </p:blipFill>
        <p:spPr>
          <a:xfrm>
            <a:off x="838200" y="545400"/>
            <a:ext cx="3060000" cy="575678"/>
          </a:xfrm>
          <a:prstGeom prst="rect">
            <a:avLst/>
          </a:prstGeom>
        </p:spPr>
      </p:pic>
      <p:sp>
        <p:nvSpPr>
          <p:cNvPr id="17" name="Tekstvak 16">
            <a:extLst>
              <a:ext uri="{FF2B5EF4-FFF2-40B4-BE49-F238E27FC236}">
                <a16:creationId xmlns:a16="http://schemas.microsoft.com/office/drawing/2014/main" id="{CD953A37-0D0A-5D45-963E-F77513DAF949}"/>
              </a:ext>
            </a:extLst>
          </p:cNvPr>
          <p:cNvSpPr txBox="1"/>
          <p:nvPr userDrawn="1"/>
        </p:nvSpPr>
        <p:spPr>
          <a:xfrm>
            <a:off x="0" y="6312600"/>
            <a:ext cx="2743200" cy="531460"/>
          </a:xfrm>
          <a:prstGeom prst="rect">
            <a:avLst/>
          </a:prstGeom>
          <a:solidFill>
            <a:schemeClr val="accent3"/>
          </a:solidFill>
        </p:spPr>
        <p:txBody>
          <a:bodyPr wrap="square" lIns="864000" tIns="72000" rIns="0" bIns="18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cap="all" baseline="0" dirty="0">
                <a:solidFill>
                  <a:schemeClr val="bg1"/>
                </a:solidFill>
                <a:effectLst/>
                <a:latin typeface="Arial" panose="020B0604020202020204" pitchFamily="34" charset="0"/>
                <a:ea typeface="+mn-ea"/>
                <a:cs typeface="+mn-cs"/>
              </a:rPr>
              <a:t>SKILLSEA.EU</a:t>
            </a:r>
          </a:p>
        </p:txBody>
      </p:sp>
      <p:pic>
        <p:nvPicPr>
          <p:cNvPr id="14" name="Afbeelding 13">
            <a:extLst>
              <a:ext uri="{FF2B5EF4-FFF2-40B4-BE49-F238E27FC236}">
                <a16:creationId xmlns:a16="http://schemas.microsoft.com/office/drawing/2014/main" id="{C1B306C2-EEEE-E346-B680-DB281641769D}"/>
              </a:ext>
            </a:extLst>
          </p:cNvPr>
          <p:cNvPicPr>
            <a:picLocks noChangeAspect="1"/>
          </p:cNvPicPr>
          <p:nvPr userDrawn="1"/>
        </p:nvPicPr>
        <p:blipFill>
          <a:blip r:embed="rId3"/>
          <a:stretch>
            <a:fillRect/>
          </a:stretch>
        </p:blipFill>
        <p:spPr>
          <a:xfrm>
            <a:off x="-892587" y="1406769"/>
            <a:ext cx="4473987" cy="6858000"/>
          </a:xfrm>
          <a:prstGeom prst="rect">
            <a:avLst/>
          </a:prstGeom>
        </p:spPr>
      </p:pic>
      <p:sp>
        <p:nvSpPr>
          <p:cNvPr id="12" name="Titel 1">
            <a:extLst>
              <a:ext uri="{FF2B5EF4-FFF2-40B4-BE49-F238E27FC236}">
                <a16:creationId xmlns:a16="http://schemas.microsoft.com/office/drawing/2014/main" id="{42142C7B-9A0C-2444-AFAD-D6D68AD850E9}"/>
              </a:ext>
            </a:extLst>
          </p:cNvPr>
          <p:cNvSpPr>
            <a:spLocks noGrp="1"/>
          </p:cNvSpPr>
          <p:nvPr>
            <p:ph type="ctrTitle"/>
          </p:nvPr>
        </p:nvSpPr>
        <p:spPr>
          <a:xfrm>
            <a:off x="-8326" y="2144573"/>
            <a:ext cx="7471611" cy="907153"/>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en-US" sz="4000">
                <a:ln>
                  <a:noFill/>
                </a:ln>
                <a:solidFill>
                  <a:schemeClr val="bg1"/>
                </a:solidFill>
              </a:rPr>
              <a:t>Click to edit Master title style</a:t>
            </a:r>
            <a:endParaRPr lang="nl-NL" dirty="0"/>
          </a:p>
        </p:txBody>
      </p:sp>
    </p:spTree>
    <p:extLst>
      <p:ext uri="{BB962C8B-B14F-4D97-AF65-F5344CB8AC3E}">
        <p14:creationId xmlns:p14="http://schemas.microsoft.com/office/powerpoint/2010/main" val="30358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A5470-200A-6644-8832-2F6B2C1732F5}"/>
              </a:ext>
            </a:extLst>
          </p:cNvPr>
          <p:cNvSpPr>
            <a:spLocks noGrp="1"/>
          </p:cNvSpPr>
          <p:nvPr>
            <p:ph type="title"/>
          </p:nvPr>
        </p:nvSpPr>
        <p:spPr/>
        <p:txBody>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98067477-D6E8-F247-BF4C-69865182CA2B}"/>
              </a:ext>
            </a:extLst>
          </p:cNvPr>
          <p:cNvSpPr>
            <a:spLocks noGrp="1"/>
          </p:cNvSpPr>
          <p:nvPr>
            <p:ph idx="1" hasCustomPrompt="1"/>
          </p:nvPr>
        </p:nvSpPr>
        <p:spPr>
          <a:xfrm>
            <a:off x="838200" y="1825625"/>
            <a:ext cx="10515600" cy="4351338"/>
          </a:xfrm>
        </p:spPr>
        <p:txBody>
          <a:bodyPr>
            <a:noAutofit/>
          </a:bodyPr>
          <a:lstStyle>
            <a:lvl1pPr marL="252000" indent="-252000" defTabSz="252000">
              <a:defRPr sz="2500" baseline="0">
                <a:latin typeface="Arial" panose="020B0604020202020204" pitchFamily="34" charset="0"/>
              </a:defRPr>
            </a:lvl1pPr>
            <a:lvl2pPr>
              <a:defRPr/>
            </a:lvl2pPr>
            <a:lvl3pPr>
              <a:defRPr/>
            </a:lvl3pPr>
          </a:lstStyle>
          <a:p>
            <a:r>
              <a:rPr lang="nl-NL" dirty="0">
                <a:cs typeface="Arial" panose="020B0604020202020204" pitchFamily="34" charset="0"/>
              </a:rPr>
              <a:t>Niveau 1</a:t>
            </a:r>
          </a:p>
          <a:p>
            <a:pPr marL="504000" lvl="1" indent="-252000">
              <a:buClr>
                <a:schemeClr val="tx2"/>
              </a:buClr>
              <a:buSzPct val="120000"/>
            </a:pPr>
            <a:r>
              <a:rPr lang="nl-NL" dirty="0">
                <a:latin typeface="Arial" panose="020B0604020202020204" pitchFamily="34" charset="0"/>
                <a:cs typeface="Arial" panose="020B0604020202020204" pitchFamily="34" charset="0"/>
              </a:rPr>
              <a:t>Niveau 2</a:t>
            </a:r>
          </a:p>
          <a:p>
            <a:pPr marL="684000" lvl="2" indent="-180000">
              <a:buClr>
                <a:schemeClr val="accent1"/>
              </a:buClr>
              <a:buSzPct val="80000"/>
            </a:pPr>
            <a:r>
              <a:rPr lang="nl-NL" dirty="0">
                <a:latin typeface="Arial" panose="020B0604020202020204" pitchFamily="34" charset="0"/>
                <a:cs typeface="Arial" panose="020B0604020202020204" pitchFamily="34" charset="0"/>
              </a:rPr>
              <a:t>Niveau 3</a:t>
            </a:r>
          </a:p>
        </p:txBody>
      </p:sp>
      <p:sp>
        <p:nvSpPr>
          <p:cNvPr id="11" name="Tijdelijke aanduiding voor dianummer 10">
            <a:extLst>
              <a:ext uri="{FF2B5EF4-FFF2-40B4-BE49-F238E27FC236}">
                <a16:creationId xmlns:a16="http://schemas.microsoft.com/office/drawing/2014/main" id="{5DF8D2A3-2EE3-3148-B30F-56A25AC5D134}"/>
              </a:ext>
            </a:extLst>
          </p:cNvPr>
          <p:cNvSpPr>
            <a:spLocks noGrp="1"/>
          </p:cNvSpPr>
          <p:nvPr>
            <p:ph type="sldNum" sz="quarter" idx="11"/>
          </p:nvPr>
        </p:nvSpPr>
        <p:spPr>
          <a:xfrm>
            <a:off x="11484901" y="6311900"/>
            <a:ext cx="594064" cy="365125"/>
          </a:xfrm>
          <a:prstGeom prst="rect">
            <a:avLst/>
          </a:prstGeom>
        </p:spPr>
        <p:txBody>
          <a:bodyPr/>
          <a:lstStyle/>
          <a:p>
            <a:fld id="{B5FF64A4-D3BA-F543-8CAB-C52811CB31E5}" type="slidenum">
              <a:rPr lang="nl-NL" smtClean="0"/>
              <a:pPr/>
              <a:t>‹nr.›</a:t>
            </a:fld>
            <a:endParaRPr lang="nl-NL" dirty="0"/>
          </a:p>
        </p:txBody>
      </p:sp>
    </p:spTree>
    <p:extLst>
      <p:ext uri="{BB962C8B-B14F-4D97-AF65-F5344CB8AC3E}">
        <p14:creationId xmlns:p14="http://schemas.microsoft.com/office/powerpoint/2010/main" val="16491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D5DE4-FE2C-E446-9367-772DFFF0E241}"/>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6396CF59-CFD7-8646-B222-49D6C16E0CE2}"/>
              </a:ext>
            </a:extLst>
          </p:cNvPr>
          <p:cNvSpPr>
            <a:spLocks noGrp="1"/>
          </p:cNvSpPr>
          <p:nvPr>
            <p:ph sz="half" idx="1"/>
          </p:nvPr>
        </p:nvSpPr>
        <p:spPr>
          <a:xfrm>
            <a:off x="838200" y="1825625"/>
            <a:ext cx="5181600" cy="4351338"/>
          </a:xfrm>
        </p:spPr>
        <p:txBody>
          <a:bodyPr/>
          <a:lstStyle/>
          <a:p>
            <a:pPr lvl="0"/>
            <a:r>
              <a:rPr lang="en-US"/>
              <a:t>Click to edit Master text styles</a:t>
            </a:r>
          </a:p>
        </p:txBody>
      </p:sp>
      <p:sp>
        <p:nvSpPr>
          <p:cNvPr id="4" name="Tijdelijke aanduiding voor inhoud 3">
            <a:extLst>
              <a:ext uri="{FF2B5EF4-FFF2-40B4-BE49-F238E27FC236}">
                <a16:creationId xmlns:a16="http://schemas.microsoft.com/office/drawing/2014/main" id="{391998F9-55A4-AB41-B6E5-9DD5CCB0B8F9}"/>
              </a:ext>
            </a:extLst>
          </p:cNvPr>
          <p:cNvSpPr>
            <a:spLocks noGrp="1"/>
          </p:cNvSpPr>
          <p:nvPr>
            <p:ph sz="half" idx="2"/>
          </p:nvPr>
        </p:nvSpPr>
        <p:spPr>
          <a:xfrm>
            <a:off x="6172200" y="1825625"/>
            <a:ext cx="5181600" cy="4351338"/>
          </a:xfrm>
        </p:spPr>
        <p:txBody>
          <a:bodyPr/>
          <a:lstStyle/>
          <a:p>
            <a:pPr lvl="0"/>
            <a:r>
              <a:rPr lang="en-US"/>
              <a:t>Click to edit Master text styles</a:t>
            </a:r>
          </a:p>
        </p:txBody>
      </p:sp>
      <p:sp>
        <p:nvSpPr>
          <p:cNvPr id="5" name="Tijdelijke aanduiding voor datum 4">
            <a:extLst>
              <a:ext uri="{FF2B5EF4-FFF2-40B4-BE49-F238E27FC236}">
                <a16:creationId xmlns:a16="http://schemas.microsoft.com/office/drawing/2014/main" id="{6BBB7CBC-D63B-F141-BDF8-9F55B83D1310}"/>
              </a:ext>
            </a:extLst>
          </p:cNvPr>
          <p:cNvSpPr>
            <a:spLocks noGrp="1"/>
          </p:cNvSpPr>
          <p:nvPr>
            <p:ph type="dt" sz="half" idx="10"/>
          </p:nvPr>
        </p:nvSpPr>
        <p:spPr/>
        <p:txBody>
          <a:bodyPr/>
          <a:lstStyle/>
          <a:p>
            <a:fld id="{AF3F8A6B-9E2A-4543-91AA-E0A83C4C8E8B}" type="datetime4">
              <a:rPr lang="nl-NL" smtClean="0"/>
              <a:t>16 februari 2022</a:t>
            </a:fld>
            <a:endParaRPr lang="nl-NL"/>
          </a:p>
        </p:txBody>
      </p:sp>
      <p:sp>
        <p:nvSpPr>
          <p:cNvPr id="7" name="Tijdelijke aanduiding voor dianummer 6">
            <a:extLst>
              <a:ext uri="{FF2B5EF4-FFF2-40B4-BE49-F238E27FC236}">
                <a16:creationId xmlns:a16="http://schemas.microsoft.com/office/drawing/2014/main" id="{6C125611-0C16-C044-99C4-EE89B2AADE60}"/>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20432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043FE-BF0D-1F4F-B679-CA73B319B670}"/>
              </a:ext>
            </a:extLst>
          </p:cNvPr>
          <p:cNvSpPr>
            <a:spLocks noGrp="1"/>
          </p:cNvSpPr>
          <p:nvPr>
            <p:ph type="title"/>
          </p:nvPr>
        </p:nvSpPr>
        <p:spPr/>
        <p:txBody>
          <a:bodyPr/>
          <a:lstStyle/>
          <a:p>
            <a:r>
              <a:rPr lang="en-US"/>
              <a:t>Click to edit Master title style</a:t>
            </a:r>
            <a:endParaRPr lang="nl-NL"/>
          </a:p>
        </p:txBody>
      </p:sp>
      <p:sp>
        <p:nvSpPr>
          <p:cNvPr id="3" name="Tijdelijke aanduiding voor datum 2">
            <a:extLst>
              <a:ext uri="{FF2B5EF4-FFF2-40B4-BE49-F238E27FC236}">
                <a16:creationId xmlns:a16="http://schemas.microsoft.com/office/drawing/2014/main" id="{AF3D4EB7-8AA0-704B-B256-8FFD1A789F81}"/>
              </a:ext>
            </a:extLst>
          </p:cNvPr>
          <p:cNvSpPr>
            <a:spLocks noGrp="1"/>
          </p:cNvSpPr>
          <p:nvPr>
            <p:ph type="dt" sz="half" idx="10"/>
          </p:nvPr>
        </p:nvSpPr>
        <p:spPr/>
        <p:txBody>
          <a:bodyPr/>
          <a:lstStyle/>
          <a:p>
            <a:fld id="{2B906073-CCD0-9644-A5BA-A0027366FDC3}" type="datetime4">
              <a:rPr lang="nl-NL" smtClean="0"/>
              <a:t>16 februari 2022</a:t>
            </a:fld>
            <a:endParaRPr lang="nl-NL"/>
          </a:p>
        </p:txBody>
      </p:sp>
      <p:sp>
        <p:nvSpPr>
          <p:cNvPr id="5" name="Tijdelijke aanduiding voor dianummer 4">
            <a:extLst>
              <a:ext uri="{FF2B5EF4-FFF2-40B4-BE49-F238E27FC236}">
                <a16:creationId xmlns:a16="http://schemas.microsoft.com/office/drawing/2014/main" id="{B97D80BC-85EC-E446-977D-D8A35480457E}"/>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19416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12144F-8164-D843-8179-D439A1B9C569}"/>
              </a:ext>
            </a:extLst>
          </p:cNvPr>
          <p:cNvSpPr/>
          <p:nvPr userDrawn="1"/>
        </p:nvSpPr>
        <p:spPr>
          <a:xfrm>
            <a:off x="0" y="4684297"/>
            <a:ext cx="12192000" cy="21737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2" name="Tijdelijke aanduiding voor datum 1">
            <a:extLst>
              <a:ext uri="{FF2B5EF4-FFF2-40B4-BE49-F238E27FC236}">
                <a16:creationId xmlns:a16="http://schemas.microsoft.com/office/drawing/2014/main" id="{AFD8A9AF-AC59-CE4F-B4D8-1EBFDF236D4C}"/>
              </a:ext>
            </a:extLst>
          </p:cNvPr>
          <p:cNvSpPr>
            <a:spLocks noGrp="1"/>
          </p:cNvSpPr>
          <p:nvPr>
            <p:ph type="dt" sz="half" idx="10"/>
          </p:nvPr>
        </p:nvSpPr>
        <p:spPr/>
        <p:txBody>
          <a:bodyPr/>
          <a:lstStyle/>
          <a:p>
            <a:fld id="{B81287D4-A25D-7D43-980D-E50608F80E4F}" type="datetime4">
              <a:rPr lang="nl-NL" smtClean="0"/>
              <a:t>16 februari 2022</a:t>
            </a:fld>
            <a:endParaRPr lang="nl-NL"/>
          </a:p>
        </p:txBody>
      </p:sp>
      <p:sp>
        <p:nvSpPr>
          <p:cNvPr id="4" name="Tijdelijke aanduiding voor dianummer 3">
            <a:extLst>
              <a:ext uri="{FF2B5EF4-FFF2-40B4-BE49-F238E27FC236}">
                <a16:creationId xmlns:a16="http://schemas.microsoft.com/office/drawing/2014/main" id="{7DC48B3E-058F-0B48-BF11-EE8A9205A632}"/>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
        <p:nvSpPr>
          <p:cNvPr id="5" name="Rechthoek 4">
            <a:extLst>
              <a:ext uri="{FF2B5EF4-FFF2-40B4-BE49-F238E27FC236}">
                <a16:creationId xmlns:a16="http://schemas.microsoft.com/office/drawing/2014/main" id="{53993F03-1B37-BB42-AC92-7B36B5C43997}"/>
              </a:ext>
            </a:extLst>
          </p:cNvPr>
          <p:cNvSpPr/>
          <p:nvPr userDrawn="1"/>
        </p:nvSpPr>
        <p:spPr>
          <a:xfrm>
            <a:off x="0" y="-1"/>
            <a:ext cx="12192000"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pic>
        <p:nvPicPr>
          <p:cNvPr id="6" name="Afbeelding 5">
            <a:extLst>
              <a:ext uri="{FF2B5EF4-FFF2-40B4-BE49-F238E27FC236}">
                <a16:creationId xmlns:a16="http://schemas.microsoft.com/office/drawing/2014/main" id="{802499C9-D4A3-1145-8D27-D257C49FBF8E}"/>
              </a:ext>
            </a:extLst>
          </p:cNvPr>
          <p:cNvPicPr>
            <a:picLocks noChangeAspect="1"/>
          </p:cNvPicPr>
          <p:nvPr userDrawn="1"/>
        </p:nvPicPr>
        <p:blipFill rotWithShape="1">
          <a:blip r:embed="rId2"/>
          <a:srcRect r="85237"/>
          <a:stretch/>
        </p:blipFill>
        <p:spPr>
          <a:xfrm>
            <a:off x="11502961" y="250929"/>
            <a:ext cx="539878" cy="651510"/>
          </a:xfrm>
          <a:prstGeom prst="rect">
            <a:avLst/>
          </a:prstGeom>
        </p:spPr>
      </p:pic>
      <p:sp>
        <p:nvSpPr>
          <p:cNvPr id="9" name="Tijdelijke aanduiding voor grafiek 8">
            <a:extLst>
              <a:ext uri="{FF2B5EF4-FFF2-40B4-BE49-F238E27FC236}">
                <a16:creationId xmlns:a16="http://schemas.microsoft.com/office/drawing/2014/main" id="{0079EE46-8863-C14D-9C45-27FAA59A22B1}"/>
              </a:ext>
            </a:extLst>
          </p:cNvPr>
          <p:cNvSpPr>
            <a:spLocks noGrp="1"/>
          </p:cNvSpPr>
          <p:nvPr>
            <p:ph type="chart" sz="quarter" idx="13"/>
          </p:nvPr>
        </p:nvSpPr>
        <p:spPr>
          <a:xfrm>
            <a:off x="2270125" y="1427163"/>
            <a:ext cx="7780338" cy="3946525"/>
          </a:xfrm>
        </p:spPr>
        <p:txBody>
          <a:bodyPr/>
          <a:lstStyle>
            <a:lvl1pPr marL="0" indent="0">
              <a:buFontTx/>
              <a:buNone/>
              <a:defRPr/>
            </a:lvl1pPr>
          </a:lstStyle>
          <a:p>
            <a:r>
              <a:rPr lang="en-US"/>
              <a:t>Click icon to add chart</a:t>
            </a:r>
            <a:endParaRPr lang="nl-NL" dirty="0"/>
          </a:p>
        </p:txBody>
      </p:sp>
    </p:spTree>
    <p:extLst>
      <p:ext uri="{BB962C8B-B14F-4D97-AF65-F5344CB8AC3E}">
        <p14:creationId xmlns:p14="http://schemas.microsoft.com/office/powerpoint/2010/main" val="319311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169FED8-1956-B143-9127-F0BD2A936174}"/>
              </a:ext>
            </a:extLst>
          </p:cNvPr>
          <p:cNvSpPr/>
          <p:nvPr userDrawn="1"/>
        </p:nvSpPr>
        <p:spPr>
          <a:xfrm>
            <a:off x="0" y="6214912"/>
            <a:ext cx="12192000" cy="6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B55912D-34A7-304B-BFC3-C87F6B2F0232}"/>
              </a:ext>
            </a:extLst>
          </p:cNvPr>
          <p:cNvSpPr>
            <a:spLocks noGrp="1"/>
          </p:cNvSpPr>
          <p:nvPr>
            <p:ph type="title"/>
          </p:nvPr>
        </p:nvSpPr>
        <p:spPr>
          <a:xfrm>
            <a:off x="838200" y="250929"/>
            <a:ext cx="10515600" cy="1152755"/>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202889-E136-3F40-94AD-A8E157CF75D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4" name="Tijdelijke aanduiding voor datum 3">
            <a:extLst>
              <a:ext uri="{FF2B5EF4-FFF2-40B4-BE49-F238E27FC236}">
                <a16:creationId xmlns:a16="http://schemas.microsoft.com/office/drawing/2014/main" id="{E251BBA9-FB21-5A45-BE9E-356C51D1BD99}"/>
              </a:ext>
            </a:extLst>
          </p:cNvPr>
          <p:cNvSpPr>
            <a:spLocks noGrp="1"/>
          </p:cNvSpPr>
          <p:nvPr>
            <p:ph type="dt" sz="half" idx="2"/>
          </p:nvPr>
        </p:nvSpPr>
        <p:spPr>
          <a:xfrm>
            <a:off x="838200" y="6356350"/>
            <a:ext cx="2743200" cy="365125"/>
          </a:xfrm>
          <a:prstGeom prst="rect">
            <a:avLst/>
          </a:prstGeom>
        </p:spPr>
        <p:txBody>
          <a:bodyPr vert="horz" lIns="0" tIns="0" rIns="0" bIns="0" rtlCol="0" anchor="b" anchorCtr="0"/>
          <a:lstStyle>
            <a:lvl1pPr algn="l">
              <a:defRPr sz="1100" cap="all" baseline="0">
                <a:solidFill>
                  <a:schemeClr val="tx2"/>
                </a:solidFill>
                <a:latin typeface="Arial" panose="020B0604020202020204" pitchFamily="34" charset="0"/>
              </a:defRPr>
            </a:lvl1pPr>
          </a:lstStyle>
          <a:p>
            <a:fld id="{78ABC5E3-B6E2-0D48-920F-9F81200A7B76}" type="datetime4">
              <a:rPr lang="nl-NL" smtClean="0"/>
              <a:t>16 februari 2022</a:t>
            </a:fld>
            <a:endParaRPr lang="nl-NL" dirty="0"/>
          </a:p>
        </p:txBody>
      </p:sp>
      <p:pic>
        <p:nvPicPr>
          <p:cNvPr id="15" name="Afbeelding 14">
            <a:extLst>
              <a:ext uri="{FF2B5EF4-FFF2-40B4-BE49-F238E27FC236}">
                <a16:creationId xmlns:a16="http://schemas.microsoft.com/office/drawing/2014/main" id="{78B7A84C-9E60-8242-82A9-B1C88CB20918}"/>
              </a:ext>
            </a:extLst>
          </p:cNvPr>
          <p:cNvPicPr>
            <a:picLocks noChangeAspect="1"/>
          </p:cNvPicPr>
          <p:nvPr userDrawn="1"/>
        </p:nvPicPr>
        <p:blipFill>
          <a:blip r:embed="rId7"/>
          <a:stretch>
            <a:fillRect/>
          </a:stretch>
        </p:blipFill>
        <p:spPr>
          <a:xfrm>
            <a:off x="11598333" y="313037"/>
            <a:ext cx="367200" cy="358640"/>
          </a:xfrm>
          <a:prstGeom prst="rect">
            <a:avLst/>
          </a:prstGeom>
        </p:spPr>
      </p:pic>
      <p:pic>
        <p:nvPicPr>
          <p:cNvPr id="16" name="Afbeelding 15">
            <a:extLst>
              <a:ext uri="{FF2B5EF4-FFF2-40B4-BE49-F238E27FC236}">
                <a16:creationId xmlns:a16="http://schemas.microsoft.com/office/drawing/2014/main" id="{AEC5AB2E-D5CE-684B-A3DB-A3571C222306}"/>
              </a:ext>
            </a:extLst>
          </p:cNvPr>
          <p:cNvPicPr>
            <a:picLocks noChangeAspect="1"/>
          </p:cNvPicPr>
          <p:nvPr userDrawn="1"/>
        </p:nvPicPr>
        <p:blipFill>
          <a:blip r:embed="rId8"/>
          <a:stretch>
            <a:fillRect/>
          </a:stretch>
        </p:blipFill>
        <p:spPr>
          <a:xfrm>
            <a:off x="10290988" y="6361475"/>
            <a:ext cx="1674545" cy="360000"/>
          </a:xfrm>
          <a:prstGeom prst="rect">
            <a:avLst/>
          </a:prstGeom>
        </p:spPr>
      </p:pic>
    </p:spTree>
    <p:extLst>
      <p:ext uri="{BB962C8B-B14F-4D97-AF65-F5344CB8AC3E}">
        <p14:creationId xmlns:p14="http://schemas.microsoft.com/office/powerpoint/2010/main" val="664826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55" r:id="rId5"/>
  </p:sldLayoutIdLst>
  <p:hf hdr="0" ftr="0"/>
  <p:txStyles>
    <p:title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p:titleStyle>
    <p:bodyStyle>
      <a:lvl1pPr marL="252000" indent="-252000" algn="l" defTabSz="914400" rtl="0" eaLnBrk="1" latinLnBrk="0" hangingPunct="1">
        <a:lnSpc>
          <a:spcPts val="3200"/>
        </a:lnSpc>
        <a:spcBef>
          <a:spcPts val="1000"/>
        </a:spcBef>
        <a:buSzPct val="80000"/>
        <a:buFontTx/>
        <a:buBlip>
          <a:blip r:embed="rId7"/>
        </a:buBlip>
        <a:defRPr sz="28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artsila.com/marine/optimise/voyage-and-vessel-efficien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artsila.com/marine/optimise/voyage-and-vessel-efficienc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a:extLst>
              <a:ext uri="{FF2B5EF4-FFF2-40B4-BE49-F238E27FC236}">
                <a16:creationId xmlns:a16="http://schemas.microsoft.com/office/drawing/2014/main" id="{ED781842-F578-7748-9E77-5F304ED90AC6}"/>
              </a:ext>
            </a:extLst>
          </p:cNvPr>
          <p:cNvSpPr>
            <a:spLocks noGrp="1"/>
          </p:cNvSpPr>
          <p:nvPr>
            <p:ph type="subTitle" idx="1"/>
          </p:nvPr>
        </p:nvSpPr>
        <p:spPr/>
        <p:txBody>
          <a:bodyPr/>
          <a:lstStyle/>
          <a:p>
            <a:r>
              <a:rPr lang="nl-NL" dirty="0"/>
              <a:t>The Human Factor</a:t>
            </a:r>
            <a:br>
              <a:rPr lang="nl-NL" dirty="0"/>
            </a:br>
            <a:r>
              <a:rPr lang="nl-NL" dirty="0"/>
              <a:t>Prof. J. B. Jensen</a:t>
            </a:r>
          </a:p>
        </p:txBody>
      </p:sp>
      <p:sp>
        <p:nvSpPr>
          <p:cNvPr id="2" name="Titel 1">
            <a:extLst>
              <a:ext uri="{FF2B5EF4-FFF2-40B4-BE49-F238E27FC236}">
                <a16:creationId xmlns:a16="http://schemas.microsoft.com/office/drawing/2014/main" id="{338F7217-8569-084B-96F6-50EBDB09EDA3}"/>
              </a:ext>
            </a:extLst>
          </p:cNvPr>
          <p:cNvSpPr>
            <a:spLocks noGrp="1"/>
          </p:cNvSpPr>
          <p:nvPr>
            <p:ph type="ctrTitle"/>
          </p:nvPr>
        </p:nvSpPr>
        <p:spPr>
          <a:xfrm>
            <a:off x="0" y="2217038"/>
            <a:ext cx="7471611" cy="1253402"/>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en-US" sz="4000" dirty="0">
                <a:ln>
                  <a:noFill/>
                </a:ln>
                <a:solidFill>
                  <a:schemeClr val="bg1"/>
                </a:solidFill>
              </a:rPr>
              <a:t>Energy Efficiency Awareness</a:t>
            </a:r>
            <a:endParaRPr lang="en-US" dirty="0"/>
          </a:p>
        </p:txBody>
      </p:sp>
      <p:sp>
        <p:nvSpPr>
          <p:cNvPr id="6" name="TextBox 5"/>
          <p:cNvSpPr txBox="1"/>
          <p:nvPr/>
        </p:nvSpPr>
        <p:spPr>
          <a:xfrm>
            <a:off x="6923650" y="5142299"/>
            <a:ext cx="5268350" cy="246221"/>
          </a:xfrm>
          <a:prstGeom prst="rect">
            <a:avLst/>
          </a:prstGeom>
          <a:noFill/>
        </p:spPr>
        <p:txBody>
          <a:bodyPr wrap="square" rtlCol="0">
            <a:spAutoFit/>
          </a:bodyPr>
          <a:lstStyle/>
          <a:p>
            <a:r>
              <a:rPr lang="en-US" sz="1000" dirty="0" err="1"/>
              <a:t>Source:</a:t>
            </a:r>
            <a:r>
              <a:rPr lang="en-US" sz="1000" dirty="0" err="1">
                <a:hlinkClick r:id="rId3"/>
              </a:rPr>
              <a:t>https</a:t>
            </a:r>
            <a:r>
              <a:rPr lang="en-US" sz="1000" dirty="0">
                <a:hlinkClick r:id="rId3"/>
              </a:rPr>
              <a:t>://www.wartsila.com/marine/optimise/voyage-and-vessel-efficiency</a:t>
            </a:r>
            <a:r>
              <a:rPr lang="en-US" sz="1000" dirty="0"/>
              <a:t> </a:t>
            </a:r>
          </a:p>
        </p:txBody>
      </p:sp>
      <p:pic>
        <p:nvPicPr>
          <p:cNvPr id="1026" name="Picture 2" descr="Vessel Efficiency"/>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3956" r="39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3305"/>
          <a:stretch/>
        </p:blipFill>
        <p:spPr>
          <a:xfrm>
            <a:off x="838200" y="2870522"/>
            <a:ext cx="10515600" cy="2341575"/>
          </a:xfrm>
        </p:spPr>
      </p:pic>
      <p:sp>
        <p:nvSpPr>
          <p:cNvPr id="5" name="Slide Number Placeholder 4"/>
          <p:cNvSpPr>
            <a:spLocks noGrp="1"/>
          </p:cNvSpPr>
          <p:nvPr>
            <p:ph type="sldNum" sz="quarter" idx="11"/>
          </p:nvPr>
        </p:nvSpPr>
        <p:spPr/>
        <p:txBody>
          <a:bodyPr/>
          <a:lstStyle/>
          <a:p>
            <a:fld id="{B5FF64A4-D3BA-F543-8CAB-C52811CB31E5}" type="slidenum">
              <a:rPr lang="nl-NL" smtClean="0"/>
              <a:pPr/>
              <a:t>10</a:t>
            </a:fld>
            <a:endParaRPr lang="nl-NL" dirty="0"/>
          </a:p>
        </p:txBody>
      </p:sp>
    </p:spTree>
    <p:extLst>
      <p:ext uri="{BB962C8B-B14F-4D97-AF65-F5344CB8AC3E}">
        <p14:creationId xmlns:p14="http://schemas.microsoft.com/office/powerpoint/2010/main" val="375910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C93D-96D4-F944-A0CC-762AF43513F5}"/>
              </a:ext>
            </a:extLst>
          </p:cNvPr>
          <p:cNvSpPr>
            <a:spLocks noGrp="1"/>
          </p:cNvSpPr>
          <p:nvPr>
            <p:ph type="title"/>
          </p:nvPr>
        </p:nvSpPr>
        <p:spPr/>
        <p:txBody>
          <a:bodyPr/>
          <a:lstStyle/>
          <a:p>
            <a:r>
              <a:rPr lang="nl-NL" dirty="0"/>
              <a:t>Learning outcome</a:t>
            </a:r>
          </a:p>
        </p:txBody>
      </p:sp>
      <p:sp>
        <p:nvSpPr>
          <p:cNvPr id="3" name="Tijdelijke aanduiding voor inhoud 2">
            <a:extLst>
              <a:ext uri="{FF2B5EF4-FFF2-40B4-BE49-F238E27FC236}">
                <a16:creationId xmlns:a16="http://schemas.microsoft.com/office/drawing/2014/main" id="{8CBAE238-9F4F-734B-97A0-BDDE2638E986}"/>
              </a:ext>
            </a:extLst>
          </p:cNvPr>
          <p:cNvSpPr>
            <a:spLocks noGrp="1"/>
          </p:cNvSpPr>
          <p:nvPr>
            <p:ph idx="1"/>
          </p:nvPr>
        </p:nvSpPr>
        <p:spPr/>
        <p:txBody>
          <a:bodyPr/>
          <a:lstStyle/>
          <a:p>
            <a:r>
              <a:rPr lang="en-US" dirty="0"/>
              <a:t>By the end of this session, you should be able to:</a:t>
            </a:r>
          </a:p>
          <a:p>
            <a:pPr lvl="1"/>
            <a:r>
              <a:rPr lang="nl-NL" dirty="0"/>
              <a:t>Express to others why energy awareness is such an important factor in </a:t>
            </a:r>
            <a:r>
              <a:rPr lang="nl-NL" dirty="0" err="1"/>
              <a:t>optimising</a:t>
            </a:r>
            <a:r>
              <a:rPr lang="nl-NL" dirty="0"/>
              <a:t> operations</a:t>
            </a:r>
          </a:p>
          <a:p>
            <a:pPr lvl="1"/>
            <a:r>
              <a:rPr lang="nl-NL" dirty="0"/>
              <a:t>Be in control of your own attitude towards the topic</a:t>
            </a:r>
          </a:p>
          <a:p>
            <a:pPr lvl="1"/>
            <a:r>
              <a:rPr lang="nl-NL" dirty="0"/>
              <a:t>Demonstrate basic knowledge of good commication principles</a:t>
            </a:r>
          </a:p>
          <a:p>
            <a:r>
              <a:rPr lang="en-US" dirty="0"/>
              <a:t>The above criteria must be fulfilled along with criteria in Power consumption and Energy efficiency awareness lessons to:</a:t>
            </a:r>
          </a:p>
          <a:p>
            <a:r>
              <a:rPr lang="en-US" i="1" dirty="0"/>
              <a:t>Operate vessels commercially and energy efficiently, in accordance with environmental regulations.</a:t>
            </a:r>
            <a:endParaRPr lang="nl-NL" i="1" dirty="0"/>
          </a:p>
        </p:txBody>
      </p:sp>
    </p:spTree>
    <p:extLst>
      <p:ext uri="{BB962C8B-B14F-4D97-AF65-F5344CB8AC3E}">
        <p14:creationId xmlns:p14="http://schemas.microsoft.com/office/powerpoint/2010/main" val="15949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GB" dirty="0"/>
              <a:t>Attitudes and perception towards energy efficiency</a:t>
            </a:r>
            <a:endParaRPr lang="en-US" dirty="0"/>
          </a:p>
          <a:p>
            <a:pPr lvl="2"/>
            <a:r>
              <a:rPr lang="en-GB" dirty="0"/>
              <a:t>Importance</a:t>
            </a:r>
            <a:endParaRPr lang="en-US" dirty="0"/>
          </a:p>
          <a:p>
            <a:pPr lvl="2"/>
            <a:r>
              <a:rPr lang="en-GB" dirty="0"/>
              <a:t>Current attitudes, perceptions and opinions</a:t>
            </a:r>
            <a:endParaRPr lang="en-US" dirty="0"/>
          </a:p>
          <a:p>
            <a:pPr lvl="2"/>
            <a:r>
              <a:rPr lang="en-GB" dirty="0"/>
              <a:t>Improvement considerations</a:t>
            </a:r>
            <a:endParaRPr lang="en-US" dirty="0"/>
          </a:p>
          <a:p>
            <a:r>
              <a:rPr lang="en-GB" dirty="0"/>
              <a:t>Communication</a:t>
            </a:r>
            <a:endParaRPr lang="en-US" dirty="0"/>
          </a:p>
          <a:p>
            <a:pPr lvl="2"/>
            <a:r>
              <a:rPr lang="en-GB" dirty="0"/>
              <a:t>Internally on a vessel</a:t>
            </a:r>
            <a:endParaRPr lang="en-US" dirty="0"/>
          </a:p>
          <a:p>
            <a:pPr lvl="2"/>
            <a:r>
              <a:rPr lang="en-GB" dirty="0"/>
              <a:t>Externally between vessel and office</a:t>
            </a:r>
            <a:endParaRPr lang="en-US"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3</a:t>
            </a:fld>
            <a:endParaRPr lang="nl-NL" dirty="0"/>
          </a:p>
        </p:txBody>
      </p:sp>
    </p:spTree>
    <p:extLst>
      <p:ext uri="{BB962C8B-B14F-4D97-AF65-F5344CB8AC3E}">
        <p14:creationId xmlns:p14="http://schemas.microsoft.com/office/powerpoint/2010/main" val="285929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 The Human Factor</a:t>
            </a:r>
          </a:p>
        </p:txBody>
      </p:sp>
      <p:sp>
        <p:nvSpPr>
          <p:cNvPr id="5" name="Slide Number Placeholder 4"/>
          <p:cNvSpPr>
            <a:spLocks noGrp="1"/>
          </p:cNvSpPr>
          <p:nvPr>
            <p:ph type="sldNum" sz="quarter" idx="11"/>
          </p:nvPr>
        </p:nvSpPr>
        <p:spPr/>
        <p:txBody>
          <a:bodyPr/>
          <a:lstStyle/>
          <a:p>
            <a:fld id="{B5FF64A4-D3BA-F543-8CAB-C52811CB31E5}" type="slidenum">
              <a:rPr lang="nl-NL" smtClean="0"/>
              <a:pPr/>
              <a:t>4</a:t>
            </a:fld>
            <a:endParaRPr lang="nl-NL" dirty="0"/>
          </a:p>
        </p:txBody>
      </p:sp>
      <p:sp>
        <p:nvSpPr>
          <p:cNvPr id="9" name="TextBox 8"/>
          <p:cNvSpPr txBox="1"/>
          <p:nvPr/>
        </p:nvSpPr>
        <p:spPr>
          <a:xfrm>
            <a:off x="3581400" y="5903088"/>
            <a:ext cx="10023676" cy="246221"/>
          </a:xfrm>
          <a:prstGeom prst="rect">
            <a:avLst/>
          </a:prstGeom>
          <a:noFill/>
        </p:spPr>
        <p:txBody>
          <a:bodyPr wrap="square" rtlCol="0">
            <a:spAutoFit/>
          </a:bodyPr>
          <a:lstStyle/>
          <a:p>
            <a:r>
              <a:rPr lang="en-US" sz="1000" dirty="0" err="1"/>
              <a:t>Bouman</a:t>
            </a:r>
            <a:r>
              <a:rPr lang="en-US" sz="1000" dirty="0"/>
              <a:t>, </a:t>
            </a:r>
            <a:r>
              <a:rPr lang="en-US" sz="1000" dirty="0" err="1"/>
              <a:t>Lindstad</a:t>
            </a:r>
            <a:r>
              <a:rPr lang="en-US" sz="1000" dirty="0"/>
              <a:t>, </a:t>
            </a:r>
            <a:r>
              <a:rPr lang="en-US" sz="1000" dirty="0" err="1"/>
              <a:t>Rialland</a:t>
            </a:r>
            <a:r>
              <a:rPr lang="en-US" sz="1000" dirty="0"/>
              <a:t>, &amp; </a:t>
            </a:r>
            <a:r>
              <a:rPr lang="en-US" sz="1000" dirty="0" err="1"/>
              <a:t>Strømman</a:t>
            </a:r>
            <a:r>
              <a:rPr lang="en-US" sz="1000" dirty="0"/>
              <a:t>. (2017). State-of-the-art technologies, measures, and potential for reducing GHG emissions from shipping – A review.</a:t>
            </a: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1546" r="1445"/>
          <a:stretch/>
        </p:blipFill>
        <p:spPr>
          <a:xfrm>
            <a:off x="6096001" y="2028722"/>
            <a:ext cx="6072554" cy="3485321"/>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78" y="1725901"/>
            <a:ext cx="5496422" cy="3377262"/>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8435" y="5103163"/>
            <a:ext cx="4265875" cy="285763"/>
          </a:xfrm>
          <a:prstGeom prst="rect">
            <a:avLst/>
          </a:prstGeom>
        </p:spPr>
      </p:pic>
      <p:sp>
        <p:nvSpPr>
          <p:cNvPr id="15" name="Oval 14"/>
          <p:cNvSpPr/>
          <p:nvPr/>
        </p:nvSpPr>
        <p:spPr>
          <a:xfrm>
            <a:off x="5908431" y="3537020"/>
            <a:ext cx="6170534" cy="227092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towards “The Green Agenda”</a:t>
            </a:r>
          </a:p>
        </p:txBody>
      </p:sp>
      <p:sp>
        <p:nvSpPr>
          <p:cNvPr id="3" name="Content Placeholder 2"/>
          <p:cNvSpPr>
            <a:spLocks noGrp="1"/>
          </p:cNvSpPr>
          <p:nvPr>
            <p:ph idx="1"/>
          </p:nvPr>
        </p:nvSpPr>
        <p:spPr/>
        <p:txBody>
          <a:bodyPr/>
          <a:lstStyle/>
          <a:p>
            <a:r>
              <a:rPr lang="en-US" dirty="0"/>
              <a:t>What attitudes exist on vessels?</a:t>
            </a:r>
          </a:p>
          <a:p>
            <a:r>
              <a:rPr lang="en-US" dirty="0"/>
              <a:t>What attitudes exist in the office?</a:t>
            </a:r>
          </a:p>
          <a:p>
            <a:r>
              <a:rPr lang="en-US" dirty="0"/>
              <a:t>What attitudes do you have?</a:t>
            </a:r>
          </a:p>
        </p:txBody>
      </p:sp>
      <p:sp>
        <p:nvSpPr>
          <p:cNvPr id="5" name="Slide Number Placeholder 4"/>
          <p:cNvSpPr>
            <a:spLocks noGrp="1"/>
          </p:cNvSpPr>
          <p:nvPr>
            <p:ph type="sldNum" sz="quarter" idx="11"/>
          </p:nvPr>
        </p:nvSpPr>
        <p:spPr/>
        <p:txBody>
          <a:bodyPr/>
          <a:lstStyle/>
          <a:p>
            <a:fld id="{B5FF64A4-D3BA-F543-8CAB-C52811CB31E5}" type="slidenum">
              <a:rPr lang="nl-NL" smtClean="0"/>
              <a:pPr/>
              <a:t>5</a:t>
            </a:fld>
            <a:endParaRPr lang="nl-NL" dirty="0"/>
          </a:p>
        </p:txBody>
      </p:sp>
      <p:sp>
        <p:nvSpPr>
          <p:cNvPr id="6" name="AutoShape 2" descr="https://www.verywellmind.com/thmb/rJLrXw5w4E-qDzb8q66W-NtzVFw=/1500x0/filters:no_upscale():max_bytes(150000):strip_icc():format(webp)/attitudes-how-they-form-change-shape-behavior-2795897-01-110d1b20b934495fad6fcb84d9df7ad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6096000" y="1825625"/>
            <a:ext cx="6021474" cy="4014316"/>
          </a:xfrm>
          <a:prstGeom prst="rect">
            <a:avLst/>
          </a:prstGeom>
        </p:spPr>
      </p:pic>
    </p:spTree>
    <p:extLst>
      <p:ext uri="{BB962C8B-B14F-4D97-AF65-F5344CB8AC3E}">
        <p14:creationId xmlns:p14="http://schemas.microsoft.com/office/powerpoint/2010/main" val="114064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and Ideas</a:t>
            </a:r>
          </a:p>
        </p:txBody>
      </p:sp>
      <p:sp>
        <p:nvSpPr>
          <p:cNvPr id="3" name="Content Placeholder 2"/>
          <p:cNvSpPr>
            <a:spLocks noGrp="1"/>
          </p:cNvSpPr>
          <p:nvPr>
            <p:ph idx="1"/>
          </p:nvPr>
        </p:nvSpPr>
        <p:spPr/>
        <p:txBody>
          <a:bodyPr/>
          <a:lstStyle/>
          <a:p>
            <a:r>
              <a:rPr lang="en-US" dirty="0"/>
              <a:t>Most Dangerous Phrase: </a:t>
            </a:r>
            <a:r>
              <a:rPr lang="en-US" i="1" dirty="0"/>
              <a:t>We’ve Always Done It That Way</a:t>
            </a:r>
          </a:p>
          <a:p>
            <a:r>
              <a:rPr lang="en-US" dirty="0"/>
              <a:t>Systematic improvements</a:t>
            </a:r>
          </a:p>
          <a:p>
            <a:pPr lvl="1"/>
            <a:r>
              <a:rPr lang="en-US" dirty="0"/>
              <a:t>SEEMP</a:t>
            </a:r>
          </a:p>
          <a:p>
            <a:pPr lvl="1"/>
            <a:r>
              <a:rPr lang="en-US" dirty="0"/>
              <a:t>EEOI</a:t>
            </a:r>
          </a:p>
          <a:p>
            <a:r>
              <a:rPr lang="en-US" dirty="0"/>
              <a:t>Performance data</a:t>
            </a:r>
          </a:p>
        </p:txBody>
      </p:sp>
      <p:sp>
        <p:nvSpPr>
          <p:cNvPr id="5" name="Slide Number Placeholder 4"/>
          <p:cNvSpPr>
            <a:spLocks noGrp="1"/>
          </p:cNvSpPr>
          <p:nvPr>
            <p:ph type="sldNum" sz="quarter" idx="11"/>
          </p:nvPr>
        </p:nvSpPr>
        <p:spPr/>
        <p:txBody>
          <a:bodyPr/>
          <a:lstStyle/>
          <a:p>
            <a:fld id="{B5FF64A4-D3BA-F543-8CAB-C52811CB31E5}" type="slidenum">
              <a:rPr lang="nl-NL" smtClean="0"/>
              <a:pPr/>
              <a:t>6</a:t>
            </a:fld>
            <a:endParaRPr lang="nl-NL" dirty="0"/>
          </a:p>
        </p:txBody>
      </p:sp>
      <p:pic>
        <p:nvPicPr>
          <p:cNvPr id="3074" name="Picture 2" descr="Voyage and vessel effici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331" y="2240782"/>
            <a:ext cx="6343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00331" y="5990762"/>
            <a:ext cx="5268350" cy="246221"/>
          </a:xfrm>
          <a:prstGeom prst="rect">
            <a:avLst/>
          </a:prstGeom>
          <a:noFill/>
        </p:spPr>
        <p:txBody>
          <a:bodyPr wrap="square" rtlCol="0">
            <a:spAutoFit/>
          </a:bodyPr>
          <a:lstStyle/>
          <a:p>
            <a:r>
              <a:rPr lang="en-US" sz="1000" dirty="0" err="1"/>
              <a:t>Source:</a:t>
            </a:r>
            <a:r>
              <a:rPr lang="en-US" sz="1000" dirty="0" err="1">
                <a:hlinkClick r:id="rId4"/>
              </a:rPr>
              <a:t>https</a:t>
            </a:r>
            <a:r>
              <a:rPr lang="en-US" sz="1000" dirty="0">
                <a:hlinkClick r:id="rId4"/>
              </a:rPr>
              <a:t>://www.wartsila.com/marine/optimise/voyage-and-vessel-efficiency</a:t>
            </a:r>
            <a:r>
              <a:rPr lang="en-US" sz="1000" dirty="0"/>
              <a:t> </a:t>
            </a:r>
          </a:p>
        </p:txBody>
      </p:sp>
    </p:spTree>
    <p:extLst>
      <p:ext uri="{BB962C8B-B14F-4D97-AF65-F5344CB8AC3E}">
        <p14:creationId xmlns:p14="http://schemas.microsoft.com/office/powerpoint/2010/main" val="111557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internally</a:t>
            </a:r>
          </a:p>
        </p:txBody>
      </p:sp>
      <p:sp>
        <p:nvSpPr>
          <p:cNvPr id="3" name="Content Placeholder 2"/>
          <p:cNvSpPr>
            <a:spLocks noGrp="1"/>
          </p:cNvSpPr>
          <p:nvPr>
            <p:ph idx="1"/>
          </p:nvPr>
        </p:nvSpPr>
        <p:spPr/>
        <p:txBody>
          <a:bodyPr/>
          <a:lstStyle/>
          <a:p>
            <a:pPr marL="0" indent="0">
              <a:buNone/>
            </a:pPr>
            <a:r>
              <a:rPr lang="en-US" dirty="0"/>
              <a:t>Context: Energy Efficiency</a:t>
            </a:r>
          </a:p>
          <a:p>
            <a:r>
              <a:rPr lang="en-US" dirty="0"/>
              <a:t>Bridge, Deck and Engine have to be able to communicate well.</a:t>
            </a:r>
          </a:p>
          <a:p>
            <a:pPr lvl="1"/>
            <a:r>
              <a:rPr lang="en-US" dirty="0"/>
              <a:t>It is important to know not only what to do, but also why</a:t>
            </a:r>
          </a:p>
          <a:p>
            <a:pPr lvl="1"/>
            <a:r>
              <a:rPr lang="en-US" dirty="0"/>
              <a:t>Understanding what work others do can help to improve efficiency.</a:t>
            </a:r>
          </a:p>
          <a:p>
            <a:pPr lvl="1"/>
            <a:r>
              <a:rPr lang="en-US" dirty="0"/>
              <a:t>In doing your own work remembering not to put hindrances for colleagues can help improve efficiency.</a:t>
            </a:r>
          </a:p>
          <a:p>
            <a:r>
              <a:rPr lang="en-US" dirty="0"/>
              <a:t>All of the above can be achieved by good communication.</a:t>
            </a:r>
          </a:p>
          <a:p>
            <a:r>
              <a:rPr lang="en-US" dirty="0"/>
              <a:t>Trust must be built and maintained</a:t>
            </a:r>
          </a:p>
        </p:txBody>
      </p:sp>
      <p:sp>
        <p:nvSpPr>
          <p:cNvPr id="5" name="Slide Number Placeholder 4"/>
          <p:cNvSpPr>
            <a:spLocks noGrp="1"/>
          </p:cNvSpPr>
          <p:nvPr>
            <p:ph type="sldNum" sz="quarter" idx="11"/>
          </p:nvPr>
        </p:nvSpPr>
        <p:spPr/>
        <p:txBody>
          <a:bodyPr/>
          <a:lstStyle/>
          <a:p>
            <a:fld id="{B5FF64A4-D3BA-F543-8CAB-C52811CB31E5}" type="slidenum">
              <a:rPr lang="nl-NL" smtClean="0"/>
              <a:pPr/>
              <a:t>7</a:t>
            </a:fld>
            <a:endParaRPr lang="nl-NL" dirty="0"/>
          </a:p>
        </p:txBody>
      </p:sp>
    </p:spTree>
    <p:extLst>
      <p:ext uri="{BB962C8B-B14F-4D97-AF65-F5344CB8AC3E}">
        <p14:creationId xmlns:p14="http://schemas.microsoft.com/office/powerpoint/2010/main" val="405048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Externally (same points)</a:t>
            </a:r>
          </a:p>
        </p:txBody>
      </p:sp>
      <p:sp>
        <p:nvSpPr>
          <p:cNvPr id="4" name="Date Placeholder 3"/>
          <p:cNvSpPr>
            <a:spLocks noGrp="1"/>
          </p:cNvSpPr>
          <p:nvPr>
            <p:ph type="dt" sz="half" idx="4294967295"/>
          </p:nvPr>
        </p:nvSpPr>
        <p:spPr>
          <a:xfrm>
            <a:off x="838200" y="6356350"/>
            <a:ext cx="2743200" cy="365125"/>
          </a:xfrm>
        </p:spPr>
        <p:txBody>
          <a:bodyPr/>
          <a:lstStyle/>
          <a:p>
            <a:endParaRPr lang="nl-NL"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8</a:t>
            </a:fld>
            <a:endParaRPr lang="nl-NL" dirty="0"/>
          </a:p>
        </p:txBody>
      </p:sp>
      <p:sp>
        <p:nvSpPr>
          <p:cNvPr id="8" name="Content Placeholder 2"/>
          <p:cNvSpPr txBox="1">
            <a:spLocks/>
          </p:cNvSpPr>
          <p:nvPr/>
        </p:nvSpPr>
        <p:spPr>
          <a:xfrm>
            <a:off x="838200" y="1807203"/>
            <a:ext cx="10515600" cy="4351338"/>
          </a:xfrm>
          <a:prstGeom prst="rect">
            <a:avLst/>
          </a:prstGeom>
        </p:spPr>
        <p:txBody>
          <a:bodyPr vert="horz" lIns="0" tIns="0" rIns="0" bIns="0" rtlCol="0">
            <a:noAutofit/>
          </a:bodyPr>
          <a:lstStyle>
            <a:lvl1pPr marL="252000" indent="-252000" algn="l" defTabSz="252000" rtl="0" eaLnBrk="1" latinLnBrk="0" hangingPunct="1">
              <a:lnSpc>
                <a:spcPts val="3200"/>
              </a:lnSpc>
              <a:spcBef>
                <a:spcPts val="1000"/>
              </a:spcBef>
              <a:buSzPct val="80000"/>
              <a:buFontTx/>
              <a:buBlip>
                <a:blip r:embed="rId2"/>
              </a:buBlip>
              <a:defRPr sz="25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a:t>Context: Energy Efficiency</a:t>
            </a:r>
          </a:p>
          <a:p>
            <a:r>
              <a:rPr lang="en-US" dirty="0"/>
              <a:t>Office and Vessels have to be able to communicate well.</a:t>
            </a:r>
          </a:p>
          <a:p>
            <a:pPr lvl="1"/>
            <a:r>
              <a:rPr lang="en-US" dirty="0"/>
              <a:t>It is important to know not only what to do, but also why</a:t>
            </a:r>
          </a:p>
          <a:p>
            <a:pPr lvl="1"/>
            <a:r>
              <a:rPr lang="en-US" dirty="0"/>
              <a:t>Understanding what work others do can help to improve efficiency.</a:t>
            </a:r>
          </a:p>
          <a:p>
            <a:pPr lvl="1"/>
            <a:r>
              <a:rPr lang="en-US" dirty="0"/>
              <a:t>In doing your own work remembering not to put hindrances for colleagues can help improve efficiency.</a:t>
            </a:r>
          </a:p>
          <a:p>
            <a:r>
              <a:rPr lang="en-US" dirty="0"/>
              <a:t>All of the above can be achieved by good communication.</a:t>
            </a:r>
          </a:p>
          <a:p>
            <a:r>
              <a:rPr lang="en-US" dirty="0"/>
              <a:t>Trust must be built and maintained</a:t>
            </a:r>
          </a:p>
        </p:txBody>
      </p:sp>
    </p:spTree>
    <p:extLst>
      <p:ext uri="{BB962C8B-B14F-4D97-AF65-F5344CB8AC3E}">
        <p14:creationId xmlns:p14="http://schemas.microsoft.com/office/powerpoint/2010/main" val="166625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Group Discussion</a:t>
            </a:r>
          </a:p>
        </p:txBody>
      </p:sp>
      <p:sp>
        <p:nvSpPr>
          <p:cNvPr id="3" name="Content Placeholder 2"/>
          <p:cNvSpPr>
            <a:spLocks noGrp="1"/>
          </p:cNvSpPr>
          <p:nvPr>
            <p:ph idx="1"/>
          </p:nvPr>
        </p:nvSpPr>
        <p:spPr/>
        <p:txBody>
          <a:bodyPr/>
          <a:lstStyle/>
          <a:p>
            <a:r>
              <a:rPr lang="en-US" dirty="0"/>
              <a:t>Who onboard has the greatest impact in relation to energy efficiency and performance, and why? </a:t>
            </a:r>
          </a:p>
          <a:p>
            <a:r>
              <a:rPr lang="en-US" dirty="0"/>
              <a:t>Pay special attention to how you communicate. Both in the small discussion group and later in class.</a:t>
            </a:r>
          </a:p>
          <a:p>
            <a:pPr marL="0" indent="0">
              <a:buNone/>
            </a:pPr>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9</a:t>
            </a:fld>
            <a:endParaRPr lang="nl-NL" dirty="0"/>
          </a:p>
        </p:txBody>
      </p:sp>
      <p:pic>
        <p:nvPicPr>
          <p:cNvPr id="6" name="Picture 2" descr="Billedresultat for ships cr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119437"/>
            <a:ext cx="48768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79690"/>
      </p:ext>
    </p:extLst>
  </p:cSld>
  <p:clrMapOvr>
    <a:masterClrMapping/>
  </p:clrMapOvr>
</p:sld>
</file>

<file path=ppt/theme/theme1.xml><?xml version="1.0" encoding="utf-8"?>
<a:theme xmlns:a="http://schemas.openxmlformats.org/drawingml/2006/main" name="COMPETING">
  <a:themeElements>
    <a:clrScheme name="SkillSea">
      <a:dk1>
        <a:srgbClr val="646464"/>
      </a:dk1>
      <a:lt1>
        <a:srgbClr val="FFFFFF"/>
      </a:lt1>
      <a:dk2>
        <a:srgbClr val="00568A"/>
      </a:dk2>
      <a:lt2>
        <a:srgbClr val="E2F3F8"/>
      </a:lt2>
      <a:accent1>
        <a:srgbClr val="00B5DD"/>
      </a:accent1>
      <a:accent2>
        <a:srgbClr val="00568A"/>
      </a:accent2>
      <a:accent3>
        <a:srgbClr val="97D3E0"/>
      </a:accent3>
      <a:accent4>
        <a:srgbClr val="EE7F00"/>
      </a:accent4>
      <a:accent5>
        <a:srgbClr val="A0A0A0"/>
      </a:accent5>
      <a:accent6>
        <a:srgbClr val="7991AB"/>
      </a:accent6>
      <a:hlink>
        <a:srgbClr val="00B5DD"/>
      </a:hlink>
      <a:folHlink>
        <a:srgbClr val="C8C8C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llSea_presentation.potx [Skrivebeskyttet]" id="{3490259D-E29E-4163-8F8A-A13DEC5FC979}" vid="{6AE43140-19B9-4D2E-8404-D56429AADAE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50C0D33FE1D4597BC2F0EBAEAD822" ma:contentTypeVersion="8" ma:contentTypeDescription="Een nieuw document maken." ma:contentTypeScope="" ma:versionID="14ba338e1710dd1e349754ac5211b293">
  <xsd:schema xmlns:xsd="http://www.w3.org/2001/XMLSchema" xmlns:xs="http://www.w3.org/2001/XMLSchema" xmlns:p="http://schemas.microsoft.com/office/2006/metadata/properties" xmlns:ns2="2693ede7-da63-472a-be45-b351c69b32ee" targetNamespace="http://schemas.microsoft.com/office/2006/metadata/properties" ma:root="true" ma:fieldsID="6db5cff6fc2a20dd49bdee8c9d07bfde" ns2:_="">
    <xsd:import namespace="2693ede7-da63-472a-be45-b351c69b32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3ede7-da63-472a-be45-b351c69b3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6B3F1-B3EE-4035-915D-DEBB748EA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3ede7-da63-472a-be45-b351c69b3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E81BD-F9CC-48DB-A10F-20477B6F63AB}">
  <ds:schemaRefs>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2693ede7-da63-472a-be45-b351c69b32ee"/>
    <ds:schemaRef ds:uri="http://www.w3.org/XML/1998/namespace"/>
  </ds:schemaRefs>
</ds:datastoreItem>
</file>

<file path=customXml/itemProps3.xml><?xml version="1.0" encoding="utf-8"?>
<ds:datastoreItem xmlns:ds="http://schemas.openxmlformats.org/officeDocument/2006/customXml" ds:itemID="{C1611570-EF9D-4FEA-8004-E3C8CB93B3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SkillSea_presentation</Template>
  <TotalTime>467</TotalTime>
  <Words>2276</Words>
  <Application>Microsoft Office PowerPoint</Application>
  <PresentationFormat>Breedbeeld</PresentationFormat>
  <Paragraphs>144</Paragraphs>
  <Slides>10</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Systeemlettertype</vt:lpstr>
      <vt:lpstr>Times New Roman</vt:lpstr>
      <vt:lpstr>COMPETING</vt:lpstr>
      <vt:lpstr>Energy Efficiency Awareness</vt:lpstr>
      <vt:lpstr>Learning outcome</vt:lpstr>
      <vt:lpstr>Content</vt:lpstr>
      <vt:lpstr>Importance – The Human Factor</vt:lpstr>
      <vt:lpstr>Attitudes towards “The Green Agenda”</vt:lpstr>
      <vt:lpstr>Improvement and Ideas</vt:lpstr>
      <vt:lpstr>Communication internally</vt:lpstr>
      <vt:lpstr>Communication Externally (same points)</vt:lpstr>
      <vt:lpstr>Exercise – Group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Jens Brauchli Jensen</dc:creator>
  <cp:lastModifiedBy>E.G.T. Ouwens Nagell</cp:lastModifiedBy>
  <cp:revision>46</cp:revision>
  <dcterms:created xsi:type="dcterms:W3CDTF">2020-06-04T09:14:57Z</dcterms:created>
  <dcterms:modified xsi:type="dcterms:W3CDTF">2022-02-16T10:05:19Z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0x01010002A50C0D33FE1D4597BC2F0EBAEAD822</vt:lpwstr>
  </property>
</Properties>
</file>