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0"/>
  </p:notesMasterIdLst>
  <p:handoutMasterIdLst>
    <p:handoutMasterId r:id="rId21"/>
  </p:handoutMasterIdLst>
  <p:sldIdLst>
    <p:sldId id="256" r:id="rId5"/>
    <p:sldId id="260" r:id="rId6"/>
    <p:sldId id="258" r:id="rId7"/>
    <p:sldId id="271" r:id="rId8"/>
    <p:sldId id="272" r:id="rId9"/>
    <p:sldId id="273" r:id="rId10"/>
    <p:sldId id="274" r:id="rId11"/>
    <p:sldId id="278" r:id="rId12"/>
    <p:sldId id="275" r:id="rId13"/>
    <p:sldId id="276" r:id="rId14"/>
    <p:sldId id="277" r:id="rId15"/>
    <p:sldId id="279" r:id="rId16"/>
    <p:sldId id="270" r:id="rId17"/>
    <p:sldId id="280" r:id="rId18"/>
    <p:sldId id="26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4251" autoAdjust="0"/>
  </p:normalViewPr>
  <p:slideViewPr>
    <p:cSldViewPr snapToGrid="0" snapToObjects="1">
      <p:cViewPr varScale="1">
        <p:scale>
          <a:sx n="85" d="100"/>
          <a:sy n="85" d="100"/>
        </p:scale>
        <p:origin x="1536" y="96"/>
      </p:cViewPr>
      <p:guideLst/>
    </p:cSldViewPr>
  </p:slideViewPr>
  <p:notesTextViewPr>
    <p:cViewPr>
      <p:scale>
        <a:sx n="1" d="1"/>
        <a:sy n="1" d="1"/>
      </p:scale>
      <p:origin x="0" y="0"/>
    </p:cViewPr>
  </p:notesTextViewPr>
  <p:notesViewPr>
    <p:cSldViewPr snapToGrid="0" snapToObjects="1">
      <p:cViewPr varScale="1">
        <p:scale>
          <a:sx n="151" d="100"/>
          <a:sy n="151" d="100"/>
        </p:scale>
        <p:origin x="52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46A682-2295-F845-8C9A-DA88D2189BED}"/>
              </a:ext>
            </a:extLst>
          </p:cNvPr>
          <p:cNvSpPr>
            <a:spLocks noGrp="1"/>
          </p:cNvSpPr>
          <p:nvPr>
            <p:ph type="dt" sz="quarter" idx="1"/>
          </p:nvPr>
        </p:nvSpPr>
        <p:spPr>
          <a:xfrm>
            <a:off x="457200" y="8489557"/>
            <a:ext cx="2971800" cy="458788"/>
          </a:xfrm>
          <a:prstGeom prst="rect">
            <a:avLst/>
          </a:prstGeom>
        </p:spPr>
        <p:txBody>
          <a:bodyPr vert="horz" lIns="0" tIns="0" rIns="0" bIns="0" rtlCol="0" anchor="ctr" anchorCtr="0"/>
          <a:lstStyle>
            <a:lvl1pPr algn="r">
              <a:defRPr sz="1200"/>
            </a:lvl1pPr>
          </a:lstStyle>
          <a:p>
            <a:pPr algn="l"/>
            <a:fld id="{C6AF6FC4-78E0-C543-8F3C-D70813184B53}" type="datetimeFigureOut">
              <a:rPr lang="nl-NL" sz="1000" smtClean="0">
                <a:solidFill>
                  <a:schemeClr val="tx1">
                    <a:lumMod val="50000"/>
                    <a:lumOff val="50000"/>
                  </a:schemeClr>
                </a:solidFill>
                <a:latin typeface="Arial" panose="020B0604020202020204" pitchFamily="34" charset="0"/>
              </a:rPr>
              <a:pPr algn="l"/>
              <a:t>16-2-2022</a:t>
            </a:fld>
            <a:endParaRPr lang="nl-NL" sz="1000" dirty="0">
              <a:solidFill>
                <a:schemeClr val="tx1">
                  <a:lumMod val="50000"/>
                  <a:lumOff val="50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0C279E83-3929-DD44-A18C-FFD4EE412F2D}"/>
              </a:ext>
            </a:extLst>
          </p:cNvPr>
          <p:cNvSpPr/>
          <p:nvPr/>
        </p:nvSpPr>
        <p:spPr>
          <a:xfrm>
            <a:off x="6199466" y="8538951"/>
            <a:ext cx="360000" cy="3600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dirty="0">
              <a:ln w="6350">
                <a:solidFill>
                  <a:schemeClr val="accent3"/>
                </a:solidFill>
              </a:ln>
              <a:solidFill>
                <a:schemeClr val="bg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F044757C-B685-7147-86BB-ADE769E17880}"/>
              </a:ext>
            </a:extLst>
          </p:cNvPr>
          <p:cNvPicPr>
            <a:picLocks noChangeAspect="1"/>
          </p:cNvPicPr>
          <p:nvPr/>
        </p:nvPicPr>
        <p:blipFill>
          <a:blip r:embed="rId2"/>
          <a:stretch>
            <a:fillRect/>
          </a:stretch>
        </p:blipFill>
        <p:spPr>
          <a:xfrm>
            <a:off x="6278758" y="236838"/>
            <a:ext cx="357980" cy="349635"/>
          </a:xfrm>
          <a:prstGeom prst="rect">
            <a:avLst/>
          </a:prstGeom>
        </p:spPr>
      </p:pic>
      <p:sp>
        <p:nvSpPr>
          <p:cNvPr id="10" name="Tijdelijke aanduiding voor dianummer 9">
            <a:extLst>
              <a:ext uri="{FF2B5EF4-FFF2-40B4-BE49-F238E27FC236}">
                <a16:creationId xmlns:a16="http://schemas.microsoft.com/office/drawing/2014/main" id="{02FD11F8-B1D0-934D-9048-9B3CB1C88CEF}"/>
              </a:ext>
            </a:extLst>
          </p:cNvPr>
          <p:cNvSpPr>
            <a:spLocks noGrp="1"/>
          </p:cNvSpPr>
          <p:nvPr>
            <p:ph type="sldNum" sz="quarter" idx="3"/>
          </p:nvPr>
        </p:nvSpPr>
        <p:spPr>
          <a:xfrm>
            <a:off x="6143193" y="8489557"/>
            <a:ext cx="472546" cy="458787"/>
          </a:xfrm>
          <a:prstGeom prst="rect">
            <a:avLst/>
          </a:prstGeom>
        </p:spPr>
        <p:txBody>
          <a:bodyPr vert="horz" lIns="0" tIns="0" rIns="0" bIns="0" rtlCol="0" anchor="ctr" anchorCtr="0"/>
          <a:lstStyle>
            <a:lvl1pPr algn="r">
              <a:defRPr sz="1200"/>
            </a:lvl1pPr>
          </a:lstStyle>
          <a:p>
            <a:pPr algn="ctr"/>
            <a:fld id="{0BD7B7AF-C237-8B47-ADAF-9D52F355DD5B}" type="slidenum">
              <a:rPr lang="nl-NL" sz="1000" smtClean="0">
                <a:solidFill>
                  <a:schemeClr val="tx1">
                    <a:lumMod val="50000"/>
                    <a:lumOff val="50000"/>
                  </a:schemeClr>
                </a:solidFill>
                <a:latin typeface="Arial" panose="020B0604020202020204" pitchFamily="34" charset="0"/>
              </a:rPr>
              <a:pPr algn="ctr"/>
              <a:t>‹nr.›</a:t>
            </a:fld>
            <a:endParaRPr lang="nl-NL" sz="10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1364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F8AB0F6-68DF-6244-8D0E-4B9353664025}" type="datetimeFigureOut">
              <a:rPr lang="nl-NL" smtClean="0"/>
              <a:pPr/>
              <a:t>16-2-2022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0BE50C-EB94-7141-9DE1-2178D4C1A0DC}" type="slidenum">
              <a:rPr lang="nl-NL" smtClean="0"/>
              <a:pPr/>
              <a:t>‹nr.›</a:t>
            </a:fld>
            <a:endParaRPr lang="nl-NL" dirty="0"/>
          </a:p>
        </p:txBody>
      </p:sp>
    </p:spTree>
    <p:extLst>
      <p:ext uri="{BB962C8B-B14F-4D97-AF65-F5344CB8AC3E}">
        <p14:creationId xmlns:p14="http://schemas.microsoft.com/office/powerpoint/2010/main" val="9226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a:t>
            </a:fld>
            <a:endParaRPr lang="nl-NL" dirty="0"/>
          </a:p>
        </p:txBody>
      </p:sp>
    </p:spTree>
    <p:extLst>
      <p:ext uri="{BB962C8B-B14F-4D97-AF65-F5344CB8AC3E}">
        <p14:creationId xmlns:p14="http://schemas.microsoft.com/office/powerpoint/2010/main" val="18509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Spend</a:t>
            </a:r>
            <a:r>
              <a:rPr lang="en-US" baseline="0" noProof="0" dirty="0"/>
              <a:t> some time to make it clear to the students how they will actually demonstrate their insight into this subject. Draw a line straight to how it will be used in the final assessment (case report).</a:t>
            </a:r>
            <a:endParaRPr lang="en-US" noProof="0"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2</a:t>
            </a:fld>
            <a:endParaRPr lang="nl-NL" dirty="0"/>
          </a:p>
        </p:txBody>
      </p:sp>
    </p:spTree>
    <p:extLst>
      <p:ext uri="{BB962C8B-B14F-4D97-AF65-F5344CB8AC3E}">
        <p14:creationId xmlns:p14="http://schemas.microsoft.com/office/powerpoint/2010/main" val="158412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contents are the minimum taken from the toolbox</a:t>
            </a:r>
            <a:r>
              <a:rPr lang="en-US" baseline="0" dirty="0"/>
              <a:t> guide. It is entirely possible to expand with more power production methods. Good candidates could be dual fuel engines and/or fuel cells.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3</a:t>
            </a:fld>
            <a:endParaRPr lang="nl-NL" dirty="0"/>
          </a:p>
        </p:txBody>
      </p:sp>
    </p:spTree>
    <p:extLst>
      <p:ext uri="{BB962C8B-B14F-4D97-AF65-F5344CB8AC3E}">
        <p14:creationId xmlns:p14="http://schemas.microsoft.com/office/powerpoint/2010/main" val="222816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briefly the different types of resistance. In the next slides each will be covered in more depth</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4</a:t>
            </a:fld>
            <a:endParaRPr lang="nl-NL" dirty="0"/>
          </a:p>
        </p:txBody>
      </p:sp>
    </p:spTree>
    <p:extLst>
      <p:ext uri="{BB962C8B-B14F-4D97-AF65-F5344CB8AC3E}">
        <p14:creationId xmlns:p14="http://schemas.microsoft.com/office/powerpoint/2010/main" val="370910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Frictional Resistance</a:t>
            </a:r>
          </a:p>
        </p:txBody>
      </p:sp>
      <p:sp>
        <p:nvSpPr>
          <p:cNvPr id="4" name="Slide Number Placeholder 3"/>
          <p:cNvSpPr>
            <a:spLocks noGrp="1"/>
          </p:cNvSpPr>
          <p:nvPr>
            <p:ph type="sldNum" sz="quarter" idx="10"/>
          </p:nvPr>
        </p:nvSpPr>
        <p:spPr/>
        <p:txBody>
          <a:bodyPr/>
          <a:lstStyle/>
          <a:p>
            <a:fld id="{910BE50C-EB94-7141-9DE1-2178D4C1A0DC}" type="slidenum">
              <a:rPr lang="nl-NL" smtClean="0"/>
              <a:pPr/>
              <a:t>5</a:t>
            </a:fld>
            <a:endParaRPr lang="nl-NL" dirty="0"/>
          </a:p>
        </p:txBody>
      </p:sp>
    </p:spTree>
    <p:extLst>
      <p:ext uri="{BB962C8B-B14F-4D97-AF65-F5344CB8AC3E}">
        <p14:creationId xmlns:p14="http://schemas.microsoft.com/office/powerpoint/2010/main" val="185628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residual resistance</a:t>
            </a:r>
          </a:p>
        </p:txBody>
      </p:sp>
      <p:sp>
        <p:nvSpPr>
          <p:cNvPr id="4" name="Slide Number Placeholder 3"/>
          <p:cNvSpPr>
            <a:spLocks noGrp="1"/>
          </p:cNvSpPr>
          <p:nvPr>
            <p:ph type="sldNum" sz="quarter" idx="10"/>
          </p:nvPr>
        </p:nvSpPr>
        <p:spPr/>
        <p:txBody>
          <a:bodyPr/>
          <a:lstStyle/>
          <a:p>
            <a:fld id="{910BE50C-EB94-7141-9DE1-2178D4C1A0DC}" type="slidenum">
              <a:rPr lang="nl-NL" smtClean="0"/>
              <a:pPr/>
              <a:t>6</a:t>
            </a:fld>
            <a:endParaRPr lang="nl-NL" dirty="0"/>
          </a:p>
        </p:txBody>
      </p:sp>
    </p:spTree>
    <p:extLst>
      <p:ext uri="{BB962C8B-B14F-4D97-AF65-F5344CB8AC3E}">
        <p14:creationId xmlns:p14="http://schemas.microsoft.com/office/powerpoint/2010/main" val="113031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air</a:t>
            </a:r>
            <a:r>
              <a:rPr lang="en-US" baseline="0" dirty="0"/>
              <a:t> resistance</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7</a:t>
            </a:fld>
            <a:endParaRPr lang="nl-NL" dirty="0"/>
          </a:p>
        </p:txBody>
      </p:sp>
    </p:spTree>
    <p:extLst>
      <p:ext uri="{BB962C8B-B14F-4D97-AF65-F5344CB8AC3E}">
        <p14:creationId xmlns:p14="http://schemas.microsoft.com/office/powerpoint/2010/main" val="355911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a:t>
            </a:r>
            <a:r>
              <a:rPr lang="en-US" baseline="0" dirty="0"/>
              <a:t> efficiencies. The depth of which each step is explained is variable. It is important to focus on the principles and not the equations/</a:t>
            </a:r>
            <a:r>
              <a:rPr lang="en-US" baseline="0"/>
              <a:t>maths. </a:t>
            </a:r>
            <a:r>
              <a:rPr lang="en-US" baseline="0" dirty="0"/>
              <a:t>Use blackboard to draw a simple propulsion chain and highlight the main losses.</a:t>
            </a:r>
            <a:endParaRPr lang="en-US" dirty="0"/>
          </a:p>
        </p:txBody>
      </p:sp>
      <p:sp>
        <p:nvSpPr>
          <p:cNvPr id="4" name="Slide Number Placeholder 3"/>
          <p:cNvSpPr>
            <a:spLocks noGrp="1"/>
          </p:cNvSpPr>
          <p:nvPr>
            <p:ph type="sldNum" sz="quarter" idx="10"/>
          </p:nvPr>
        </p:nvSpPr>
        <p:spPr/>
        <p:txBody>
          <a:bodyPr/>
          <a:lstStyle/>
          <a:p>
            <a:fld id="{910BE50C-EB94-7141-9DE1-2178D4C1A0DC}" type="slidenum">
              <a:rPr lang="nl-NL" smtClean="0"/>
              <a:pPr/>
              <a:t>9</a:t>
            </a:fld>
            <a:endParaRPr lang="nl-NL" dirty="0"/>
          </a:p>
        </p:txBody>
      </p:sp>
    </p:spTree>
    <p:extLst>
      <p:ext uri="{BB962C8B-B14F-4D97-AF65-F5344CB8AC3E}">
        <p14:creationId xmlns:p14="http://schemas.microsoft.com/office/powerpoint/2010/main" val="3619910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A27FF7-7900-0E4B-A7BD-0C75A50C60E1}"/>
              </a:ext>
            </a:extLst>
          </p:cNvPr>
          <p:cNvSpPr/>
          <p:nvPr userDrawn="1"/>
        </p:nvSpPr>
        <p:spPr>
          <a:xfrm>
            <a:off x="0" y="0"/>
            <a:ext cx="12192000" cy="193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3" name="Ondertitel 2">
            <a:extLst>
              <a:ext uri="{FF2B5EF4-FFF2-40B4-BE49-F238E27FC236}">
                <a16:creationId xmlns:a16="http://schemas.microsoft.com/office/drawing/2014/main" id="{24595676-91C4-A94F-BC6F-078C9E742132}"/>
              </a:ext>
            </a:extLst>
          </p:cNvPr>
          <p:cNvSpPr>
            <a:spLocks noGrp="1"/>
          </p:cNvSpPr>
          <p:nvPr>
            <p:ph type="subTitle" idx="1"/>
          </p:nvPr>
        </p:nvSpPr>
        <p:spPr>
          <a:xfrm>
            <a:off x="838201" y="3696454"/>
            <a:ext cx="5935394" cy="1561592"/>
          </a:xfrm>
        </p:spPr>
        <p:txBody>
          <a:bodyPr>
            <a:normAutofit/>
          </a:bodyPr>
          <a:lstStyle>
            <a:lvl1pPr marL="0" indent="0" algn="l">
              <a:lnSpc>
                <a:spcPts val="2800"/>
              </a:lnSpc>
              <a:buNone/>
              <a:defRPr sz="22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Tijdelijke aanduiding voor datum 3">
            <a:extLst>
              <a:ext uri="{FF2B5EF4-FFF2-40B4-BE49-F238E27FC236}">
                <a16:creationId xmlns:a16="http://schemas.microsoft.com/office/drawing/2014/main" id="{EA88D80E-8D02-784C-A9E8-C1559CF9ECE6}"/>
              </a:ext>
            </a:extLst>
          </p:cNvPr>
          <p:cNvSpPr>
            <a:spLocks noGrp="1"/>
          </p:cNvSpPr>
          <p:nvPr>
            <p:ph type="dt" sz="half" idx="10"/>
          </p:nvPr>
        </p:nvSpPr>
        <p:spPr/>
        <p:txBody>
          <a:bodyPr/>
          <a:lstStyle/>
          <a:p>
            <a:fld id="{FD3173FB-276C-6448-96C2-0E0C69DE7E9B}" type="datetime4">
              <a:rPr lang="nl-NL" smtClean="0"/>
              <a:t>16 februari 2022</a:t>
            </a:fld>
            <a:endParaRPr lang="nl-NL"/>
          </a:p>
        </p:txBody>
      </p:sp>
      <p:sp>
        <p:nvSpPr>
          <p:cNvPr id="16" name="Tijdelijke aanduiding voor afbeelding 15">
            <a:extLst>
              <a:ext uri="{FF2B5EF4-FFF2-40B4-BE49-F238E27FC236}">
                <a16:creationId xmlns:a16="http://schemas.microsoft.com/office/drawing/2014/main" id="{FB068E36-C549-1A45-8E22-8C614447CC6A}"/>
              </a:ext>
            </a:extLst>
          </p:cNvPr>
          <p:cNvSpPr>
            <a:spLocks noGrp="1"/>
          </p:cNvSpPr>
          <p:nvPr>
            <p:ph type="pic" sz="quarter" idx="13"/>
          </p:nvPr>
        </p:nvSpPr>
        <p:spPr>
          <a:xfrm>
            <a:off x="6984610" y="1599955"/>
            <a:ext cx="5268350" cy="3436280"/>
          </a:xfrm>
          <a:prstGeom prst="rect">
            <a:avLst/>
          </a:prstGeom>
          <a:solidFill>
            <a:schemeClr val="bg1"/>
          </a:solidFill>
          <a:ln w="12700">
            <a:solidFill>
              <a:schemeClr val="accent1"/>
            </a:solidFill>
          </a:ln>
          <a:effectLst>
            <a:outerShdw blurRad="76200" dist="76200" dir="2700000" algn="tl" rotWithShape="0">
              <a:prstClr val="black">
                <a:alpha val="20000"/>
              </a:prstClr>
            </a:outerShdw>
            <a:softEdge rad="0"/>
          </a:effectLst>
        </p:spPr>
        <p:txBody>
          <a:bodyPr anchor="ctr" anchorCtr="0"/>
          <a:lstStyle>
            <a:lvl1pPr marL="0" indent="0" algn="ctr">
              <a:buFontTx/>
              <a:buNone/>
              <a:defRPr/>
            </a:lvl1pPr>
          </a:lstStyle>
          <a:p>
            <a:r>
              <a:rPr lang="en-US"/>
              <a:t>Click icon to add picture</a:t>
            </a:r>
            <a:endParaRPr lang="nl-NL" dirty="0"/>
          </a:p>
        </p:txBody>
      </p:sp>
      <p:pic>
        <p:nvPicPr>
          <p:cNvPr id="13" name="Afbeelding 12">
            <a:extLst>
              <a:ext uri="{FF2B5EF4-FFF2-40B4-BE49-F238E27FC236}">
                <a16:creationId xmlns:a16="http://schemas.microsoft.com/office/drawing/2014/main" id="{220FCE8A-EB6D-BB4A-921F-3E8290738080}"/>
              </a:ext>
            </a:extLst>
          </p:cNvPr>
          <p:cNvPicPr>
            <a:picLocks noChangeAspect="1"/>
          </p:cNvPicPr>
          <p:nvPr userDrawn="1"/>
        </p:nvPicPr>
        <p:blipFill>
          <a:blip r:embed="rId2"/>
          <a:stretch>
            <a:fillRect/>
          </a:stretch>
        </p:blipFill>
        <p:spPr>
          <a:xfrm>
            <a:off x="838200" y="545400"/>
            <a:ext cx="3060000" cy="575678"/>
          </a:xfrm>
          <a:prstGeom prst="rect">
            <a:avLst/>
          </a:prstGeom>
        </p:spPr>
      </p:pic>
      <p:sp>
        <p:nvSpPr>
          <p:cNvPr id="17" name="Tekstvak 16">
            <a:extLst>
              <a:ext uri="{FF2B5EF4-FFF2-40B4-BE49-F238E27FC236}">
                <a16:creationId xmlns:a16="http://schemas.microsoft.com/office/drawing/2014/main" id="{CD953A37-0D0A-5D45-963E-F77513DAF949}"/>
              </a:ext>
            </a:extLst>
          </p:cNvPr>
          <p:cNvSpPr txBox="1"/>
          <p:nvPr userDrawn="1"/>
        </p:nvSpPr>
        <p:spPr>
          <a:xfrm>
            <a:off x="0" y="6312600"/>
            <a:ext cx="2743200" cy="531460"/>
          </a:xfrm>
          <a:prstGeom prst="rect">
            <a:avLst/>
          </a:prstGeom>
          <a:solidFill>
            <a:schemeClr val="accent3"/>
          </a:solidFill>
        </p:spPr>
        <p:txBody>
          <a:bodyPr wrap="square" lIns="864000" tIns="72000" rIns="0" bIns="18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cap="all" baseline="0" dirty="0">
                <a:solidFill>
                  <a:schemeClr val="bg1"/>
                </a:solidFill>
                <a:effectLst/>
                <a:latin typeface="Arial" panose="020B0604020202020204" pitchFamily="34" charset="0"/>
                <a:ea typeface="+mn-ea"/>
                <a:cs typeface="+mn-cs"/>
              </a:rPr>
              <a:t>SKILLSEA.EU</a:t>
            </a:r>
          </a:p>
        </p:txBody>
      </p:sp>
      <p:pic>
        <p:nvPicPr>
          <p:cNvPr id="14" name="Afbeelding 13">
            <a:extLst>
              <a:ext uri="{FF2B5EF4-FFF2-40B4-BE49-F238E27FC236}">
                <a16:creationId xmlns:a16="http://schemas.microsoft.com/office/drawing/2014/main" id="{C1B306C2-EEEE-E346-B680-DB281641769D}"/>
              </a:ext>
            </a:extLst>
          </p:cNvPr>
          <p:cNvPicPr>
            <a:picLocks noChangeAspect="1"/>
          </p:cNvPicPr>
          <p:nvPr userDrawn="1"/>
        </p:nvPicPr>
        <p:blipFill>
          <a:blip r:embed="rId3"/>
          <a:stretch>
            <a:fillRect/>
          </a:stretch>
        </p:blipFill>
        <p:spPr>
          <a:xfrm>
            <a:off x="-892587" y="1406769"/>
            <a:ext cx="4473987" cy="6858000"/>
          </a:xfrm>
          <a:prstGeom prst="rect">
            <a:avLst/>
          </a:prstGeom>
        </p:spPr>
      </p:pic>
      <p:sp>
        <p:nvSpPr>
          <p:cNvPr id="12" name="Titel 1">
            <a:extLst>
              <a:ext uri="{FF2B5EF4-FFF2-40B4-BE49-F238E27FC236}">
                <a16:creationId xmlns:a16="http://schemas.microsoft.com/office/drawing/2014/main" id="{42142C7B-9A0C-2444-AFAD-D6D68AD850E9}"/>
              </a:ext>
            </a:extLst>
          </p:cNvPr>
          <p:cNvSpPr>
            <a:spLocks noGrp="1"/>
          </p:cNvSpPr>
          <p:nvPr>
            <p:ph type="ctrTitle"/>
          </p:nvPr>
        </p:nvSpPr>
        <p:spPr>
          <a:xfrm>
            <a:off x="-8326" y="2144573"/>
            <a:ext cx="7471611" cy="907153"/>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en-US" sz="4000">
                <a:ln>
                  <a:noFill/>
                </a:ln>
                <a:solidFill>
                  <a:schemeClr val="bg1"/>
                </a:solidFill>
              </a:rPr>
              <a:t>Click to edit Master title style</a:t>
            </a:r>
            <a:endParaRPr lang="nl-NL" dirty="0"/>
          </a:p>
        </p:txBody>
      </p:sp>
    </p:spTree>
    <p:extLst>
      <p:ext uri="{BB962C8B-B14F-4D97-AF65-F5344CB8AC3E}">
        <p14:creationId xmlns:p14="http://schemas.microsoft.com/office/powerpoint/2010/main" val="30358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A5470-200A-6644-8832-2F6B2C1732F5}"/>
              </a:ext>
            </a:extLst>
          </p:cNvPr>
          <p:cNvSpPr>
            <a:spLocks noGrp="1"/>
          </p:cNvSpPr>
          <p:nvPr>
            <p:ph type="title"/>
          </p:nvPr>
        </p:nvSpPr>
        <p:spPr/>
        <p:txBody>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98067477-D6E8-F247-BF4C-69865182CA2B}"/>
              </a:ext>
            </a:extLst>
          </p:cNvPr>
          <p:cNvSpPr>
            <a:spLocks noGrp="1"/>
          </p:cNvSpPr>
          <p:nvPr>
            <p:ph idx="1" hasCustomPrompt="1"/>
          </p:nvPr>
        </p:nvSpPr>
        <p:spPr>
          <a:xfrm>
            <a:off x="838200" y="1825625"/>
            <a:ext cx="10515600" cy="4351338"/>
          </a:xfrm>
        </p:spPr>
        <p:txBody>
          <a:bodyPr>
            <a:noAutofit/>
          </a:bodyPr>
          <a:lstStyle>
            <a:lvl1pPr marL="252000" indent="-252000" defTabSz="252000">
              <a:defRPr sz="2500" baseline="0">
                <a:latin typeface="Arial" panose="020B0604020202020204" pitchFamily="34" charset="0"/>
              </a:defRPr>
            </a:lvl1pPr>
            <a:lvl2pPr>
              <a:defRPr/>
            </a:lvl2pPr>
            <a:lvl3pPr>
              <a:defRPr/>
            </a:lvl3pPr>
          </a:lstStyle>
          <a:p>
            <a:r>
              <a:rPr lang="nl-NL" dirty="0">
                <a:cs typeface="Arial" panose="020B0604020202020204" pitchFamily="34" charset="0"/>
              </a:rPr>
              <a:t>Niveau 1</a:t>
            </a:r>
          </a:p>
          <a:p>
            <a:pPr marL="504000" lvl="1" indent="-252000">
              <a:buClr>
                <a:schemeClr val="tx2"/>
              </a:buClr>
              <a:buSzPct val="120000"/>
            </a:pPr>
            <a:r>
              <a:rPr lang="nl-NL" dirty="0">
                <a:latin typeface="Arial" panose="020B0604020202020204" pitchFamily="34" charset="0"/>
                <a:cs typeface="Arial" panose="020B0604020202020204" pitchFamily="34" charset="0"/>
              </a:rPr>
              <a:t>Niveau 2</a:t>
            </a:r>
          </a:p>
          <a:p>
            <a:pPr marL="684000" lvl="2" indent="-180000">
              <a:buClr>
                <a:schemeClr val="accent1"/>
              </a:buClr>
              <a:buSzPct val="80000"/>
            </a:pPr>
            <a:r>
              <a:rPr lang="nl-NL" dirty="0">
                <a:latin typeface="Arial" panose="020B0604020202020204" pitchFamily="34" charset="0"/>
                <a:cs typeface="Arial" panose="020B0604020202020204" pitchFamily="34" charset="0"/>
              </a:rPr>
              <a:t>Niveau 3</a:t>
            </a:r>
          </a:p>
        </p:txBody>
      </p:sp>
      <p:sp>
        <p:nvSpPr>
          <p:cNvPr id="10" name="Tijdelijke aanduiding voor datum 9">
            <a:extLst>
              <a:ext uri="{FF2B5EF4-FFF2-40B4-BE49-F238E27FC236}">
                <a16:creationId xmlns:a16="http://schemas.microsoft.com/office/drawing/2014/main" id="{E02EA25D-1DA1-A641-B76E-FD9D5399E1CC}"/>
              </a:ext>
            </a:extLst>
          </p:cNvPr>
          <p:cNvSpPr>
            <a:spLocks noGrp="1"/>
          </p:cNvSpPr>
          <p:nvPr>
            <p:ph type="dt" sz="half" idx="10"/>
          </p:nvPr>
        </p:nvSpPr>
        <p:spPr/>
        <p:txBody>
          <a:bodyPr/>
          <a:lstStyle/>
          <a:p>
            <a:fld id="{876E3F9F-5BBD-7643-81C7-9BE0F164A882}" type="datetime4">
              <a:rPr lang="nl-NL" smtClean="0"/>
              <a:t>16 februari 2022</a:t>
            </a:fld>
            <a:endParaRPr lang="nl-NL" dirty="0"/>
          </a:p>
        </p:txBody>
      </p:sp>
      <p:sp>
        <p:nvSpPr>
          <p:cNvPr id="11" name="Tijdelijke aanduiding voor dianummer 10">
            <a:extLst>
              <a:ext uri="{FF2B5EF4-FFF2-40B4-BE49-F238E27FC236}">
                <a16:creationId xmlns:a16="http://schemas.microsoft.com/office/drawing/2014/main" id="{5DF8D2A3-2EE3-3148-B30F-56A25AC5D134}"/>
              </a:ext>
            </a:extLst>
          </p:cNvPr>
          <p:cNvSpPr>
            <a:spLocks noGrp="1"/>
          </p:cNvSpPr>
          <p:nvPr>
            <p:ph type="sldNum" sz="quarter" idx="11"/>
          </p:nvPr>
        </p:nvSpPr>
        <p:spPr>
          <a:xfrm>
            <a:off x="11484901" y="6311900"/>
            <a:ext cx="594064" cy="365125"/>
          </a:xfrm>
          <a:prstGeom prst="rect">
            <a:avLst/>
          </a:prstGeom>
        </p:spPr>
        <p:txBody>
          <a:bodyPr/>
          <a:lstStyle/>
          <a:p>
            <a:fld id="{B5FF64A4-D3BA-F543-8CAB-C52811CB31E5}" type="slidenum">
              <a:rPr lang="nl-NL" smtClean="0"/>
              <a:pPr/>
              <a:t>‹nr.›</a:t>
            </a:fld>
            <a:endParaRPr lang="nl-NL" dirty="0"/>
          </a:p>
        </p:txBody>
      </p:sp>
    </p:spTree>
    <p:extLst>
      <p:ext uri="{BB962C8B-B14F-4D97-AF65-F5344CB8AC3E}">
        <p14:creationId xmlns:p14="http://schemas.microsoft.com/office/powerpoint/2010/main" val="16491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D5DE4-FE2C-E446-9367-772DFFF0E241}"/>
              </a:ext>
            </a:extLst>
          </p:cNvPr>
          <p:cNvSpPr>
            <a:spLocks noGrp="1"/>
          </p:cNvSpPr>
          <p:nvPr>
            <p:ph type="title"/>
          </p:nvPr>
        </p:nvSpPr>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6396CF59-CFD7-8646-B222-49D6C16E0CE2}"/>
              </a:ext>
            </a:extLst>
          </p:cNvPr>
          <p:cNvSpPr>
            <a:spLocks noGrp="1"/>
          </p:cNvSpPr>
          <p:nvPr>
            <p:ph sz="half" idx="1"/>
          </p:nvPr>
        </p:nvSpPr>
        <p:spPr>
          <a:xfrm>
            <a:off x="838200" y="1825625"/>
            <a:ext cx="5181600" cy="4351338"/>
          </a:xfrm>
        </p:spPr>
        <p:txBody>
          <a:bodyPr/>
          <a:lstStyle/>
          <a:p>
            <a:pPr lvl="0"/>
            <a:r>
              <a:rPr lang="en-US"/>
              <a:t>Click to edit Master text styles</a:t>
            </a:r>
          </a:p>
        </p:txBody>
      </p:sp>
      <p:sp>
        <p:nvSpPr>
          <p:cNvPr id="4" name="Tijdelijke aanduiding voor inhoud 3">
            <a:extLst>
              <a:ext uri="{FF2B5EF4-FFF2-40B4-BE49-F238E27FC236}">
                <a16:creationId xmlns:a16="http://schemas.microsoft.com/office/drawing/2014/main" id="{391998F9-55A4-AB41-B6E5-9DD5CCB0B8F9}"/>
              </a:ext>
            </a:extLst>
          </p:cNvPr>
          <p:cNvSpPr>
            <a:spLocks noGrp="1"/>
          </p:cNvSpPr>
          <p:nvPr>
            <p:ph sz="half" idx="2"/>
          </p:nvPr>
        </p:nvSpPr>
        <p:spPr>
          <a:xfrm>
            <a:off x="6172200" y="1825625"/>
            <a:ext cx="5181600" cy="4351338"/>
          </a:xfrm>
        </p:spPr>
        <p:txBody>
          <a:bodyPr/>
          <a:lstStyle/>
          <a:p>
            <a:pPr lvl="0"/>
            <a:r>
              <a:rPr lang="en-US"/>
              <a:t>Click to edit Master text styles</a:t>
            </a:r>
          </a:p>
        </p:txBody>
      </p:sp>
      <p:sp>
        <p:nvSpPr>
          <p:cNvPr id="5" name="Tijdelijke aanduiding voor datum 4">
            <a:extLst>
              <a:ext uri="{FF2B5EF4-FFF2-40B4-BE49-F238E27FC236}">
                <a16:creationId xmlns:a16="http://schemas.microsoft.com/office/drawing/2014/main" id="{6BBB7CBC-D63B-F141-BDF8-9F55B83D1310}"/>
              </a:ext>
            </a:extLst>
          </p:cNvPr>
          <p:cNvSpPr>
            <a:spLocks noGrp="1"/>
          </p:cNvSpPr>
          <p:nvPr>
            <p:ph type="dt" sz="half" idx="10"/>
          </p:nvPr>
        </p:nvSpPr>
        <p:spPr/>
        <p:txBody>
          <a:bodyPr/>
          <a:lstStyle/>
          <a:p>
            <a:fld id="{AF3F8A6B-9E2A-4543-91AA-E0A83C4C8E8B}" type="datetime4">
              <a:rPr lang="nl-NL" smtClean="0"/>
              <a:t>16 februari 2022</a:t>
            </a:fld>
            <a:endParaRPr lang="nl-NL"/>
          </a:p>
        </p:txBody>
      </p:sp>
      <p:sp>
        <p:nvSpPr>
          <p:cNvPr id="7" name="Tijdelijke aanduiding voor dianummer 6">
            <a:extLst>
              <a:ext uri="{FF2B5EF4-FFF2-40B4-BE49-F238E27FC236}">
                <a16:creationId xmlns:a16="http://schemas.microsoft.com/office/drawing/2014/main" id="{6C125611-0C16-C044-99C4-EE89B2AADE60}"/>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20432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043FE-BF0D-1F4F-B679-CA73B319B670}"/>
              </a:ext>
            </a:extLst>
          </p:cNvPr>
          <p:cNvSpPr>
            <a:spLocks noGrp="1"/>
          </p:cNvSpPr>
          <p:nvPr>
            <p:ph type="title"/>
          </p:nvPr>
        </p:nvSpPr>
        <p:spPr/>
        <p:txBody>
          <a:bodyPr/>
          <a:lstStyle/>
          <a:p>
            <a:r>
              <a:rPr lang="en-US"/>
              <a:t>Click to edit Master title style</a:t>
            </a:r>
            <a:endParaRPr lang="nl-NL"/>
          </a:p>
        </p:txBody>
      </p:sp>
      <p:sp>
        <p:nvSpPr>
          <p:cNvPr id="3" name="Tijdelijke aanduiding voor datum 2">
            <a:extLst>
              <a:ext uri="{FF2B5EF4-FFF2-40B4-BE49-F238E27FC236}">
                <a16:creationId xmlns:a16="http://schemas.microsoft.com/office/drawing/2014/main" id="{AF3D4EB7-8AA0-704B-B256-8FFD1A789F81}"/>
              </a:ext>
            </a:extLst>
          </p:cNvPr>
          <p:cNvSpPr>
            <a:spLocks noGrp="1"/>
          </p:cNvSpPr>
          <p:nvPr>
            <p:ph type="dt" sz="half" idx="10"/>
          </p:nvPr>
        </p:nvSpPr>
        <p:spPr/>
        <p:txBody>
          <a:bodyPr/>
          <a:lstStyle/>
          <a:p>
            <a:fld id="{2B906073-CCD0-9644-A5BA-A0027366FDC3}" type="datetime4">
              <a:rPr lang="nl-NL" smtClean="0"/>
              <a:t>16 februari 2022</a:t>
            </a:fld>
            <a:endParaRPr lang="nl-NL"/>
          </a:p>
        </p:txBody>
      </p:sp>
      <p:sp>
        <p:nvSpPr>
          <p:cNvPr id="5" name="Tijdelijke aanduiding voor dianummer 4">
            <a:extLst>
              <a:ext uri="{FF2B5EF4-FFF2-40B4-BE49-F238E27FC236}">
                <a16:creationId xmlns:a16="http://schemas.microsoft.com/office/drawing/2014/main" id="{B97D80BC-85EC-E446-977D-D8A35480457E}"/>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Tree>
    <p:extLst>
      <p:ext uri="{BB962C8B-B14F-4D97-AF65-F5344CB8AC3E}">
        <p14:creationId xmlns:p14="http://schemas.microsoft.com/office/powerpoint/2010/main" val="19416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12144F-8164-D843-8179-D439A1B9C569}"/>
              </a:ext>
            </a:extLst>
          </p:cNvPr>
          <p:cNvSpPr/>
          <p:nvPr userDrawn="1"/>
        </p:nvSpPr>
        <p:spPr>
          <a:xfrm>
            <a:off x="0" y="4684297"/>
            <a:ext cx="12192000" cy="21737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sp>
        <p:nvSpPr>
          <p:cNvPr id="2" name="Tijdelijke aanduiding voor datum 1">
            <a:extLst>
              <a:ext uri="{FF2B5EF4-FFF2-40B4-BE49-F238E27FC236}">
                <a16:creationId xmlns:a16="http://schemas.microsoft.com/office/drawing/2014/main" id="{AFD8A9AF-AC59-CE4F-B4D8-1EBFDF236D4C}"/>
              </a:ext>
            </a:extLst>
          </p:cNvPr>
          <p:cNvSpPr>
            <a:spLocks noGrp="1"/>
          </p:cNvSpPr>
          <p:nvPr>
            <p:ph type="dt" sz="half" idx="10"/>
          </p:nvPr>
        </p:nvSpPr>
        <p:spPr/>
        <p:txBody>
          <a:bodyPr/>
          <a:lstStyle/>
          <a:p>
            <a:fld id="{B81287D4-A25D-7D43-980D-E50608F80E4F}" type="datetime4">
              <a:rPr lang="nl-NL" smtClean="0"/>
              <a:t>16 februari 2022</a:t>
            </a:fld>
            <a:endParaRPr lang="nl-NL"/>
          </a:p>
        </p:txBody>
      </p:sp>
      <p:sp>
        <p:nvSpPr>
          <p:cNvPr id="4" name="Tijdelijke aanduiding voor dianummer 3">
            <a:extLst>
              <a:ext uri="{FF2B5EF4-FFF2-40B4-BE49-F238E27FC236}">
                <a16:creationId xmlns:a16="http://schemas.microsoft.com/office/drawing/2014/main" id="{7DC48B3E-058F-0B48-BF11-EE8A9205A632}"/>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‹nr.›</a:t>
            </a:fld>
            <a:endParaRPr lang="nl-NL"/>
          </a:p>
        </p:txBody>
      </p:sp>
      <p:sp>
        <p:nvSpPr>
          <p:cNvPr id="5" name="Rechthoek 4">
            <a:extLst>
              <a:ext uri="{FF2B5EF4-FFF2-40B4-BE49-F238E27FC236}">
                <a16:creationId xmlns:a16="http://schemas.microsoft.com/office/drawing/2014/main" id="{53993F03-1B37-BB42-AC92-7B36B5C43997}"/>
              </a:ext>
            </a:extLst>
          </p:cNvPr>
          <p:cNvSpPr/>
          <p:nvPr userDrawn="1"/>
        </p:nvSpPr>
        <p:spPr>
          <a:xfrm>
            <a:off x="0" y="-1"/>
            <a:ext cx="12192000"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Arial" panose="020B0604020202020204" pitchFamily="34" charset="0"/>
            </a:endParaRPr>
          </a:p>
        </p:txBody>
      </p:sp>
      <p:pic>
        <p:nvPicPr>
          <p:cNvPr id="6" name="Afbeelding 5">
            <a:extLst>
              <a:ext uri="{FF2B5EF4-FFF2-40B4-BE49-F238E27FC236}">
                <a16:creationId xmlns:a16="http://schemas.microsoft.com/office/drawing/2014/main" id="{802499C9-D4A3-1145-8D27-D257C49FBF8E}"/>
              </a:ext>
            </a:extLst>
          </p:cNvPr>
          <p:cNvPicPr>
            <a:picLocks noChangeAspect="1"/>
          </p:cNvPicPr>
          <p:nvPr userDrawn="1"/>
        </p:nvPicPr>
        <p:blipFill rotWithShape="1">
          <a:blip r:embed="rId2"/>
          <a:srcRect r="85237"/>
          <a:stretch/>
        </p:blipFill>
        <p:spPr>
          <a:xfrm>
            <a:off x="11502961" y="250929"/>
            <a:ext cx="539878" cy="651510"/>
          </a:xfrm>
          <a:prstGeom prst="rect">
            <a:avLst/>
          </a:prstGeom>
        </p:spPr>
      </p:pic>
      <p:sp>
        <p:nvSpPr>
          <p:cNvPr id="9" name="Tijdelijke aanduiding voor grafiek 8">
            <a:extLst>
              <a:ext uri="{FF2B5EF4-FFF2-40B4-BE49-F238E27FC236}">
                <a16:creationId xmlns:a16="http://schemas.microsoft.com/office/drawing/2014/main" id="{0079EE46-8863-C14D-9C45-27FAA59A22B1}"/>
              </a:ext>
            </a:extLst>
          </p:cNvPr>
          <p:cNvSpPr>
            <a:spLocks noGrp="1"/>
          </p:cNvSpPr>
          <p:nvPr>
            <p:ph type="chart" sz="quarter" idx="13"/>
          </p:nvPr>
        </p:nvSpPr>
        <p:spPr>
          <a:xfrm>
            <a:off x="2270125" y="1427163"/>
            <a:ext cx="7780338" cy="3946525"/>
          </a:xfrm>
        </p:spPr>
        <p:txBody>
          <a:bodyPr/>
          <a:lstStyle>
            <a:lvl1pPr marL="0" indent="0">
              <a:buFontTx/>
              <a:buNone/>
              <a:defRPr/>
            </a:lvl1pPr>
          </a:lstStyle>
          <a:p>
            <a:r>
              <a:rPr lang="en-US"/>
              <a:t>Click icon to add chart</a:t>
            </a:r>
            <a:endParaRPr lang="nl-NL" dirty="0"/>
          </a:p>
        </p:txBody>
      </p:sp>
    </p:spTree>
    <p:extLst>
      <p:ext uri="{BB962C8B-B14F-4D97-AF65-F5344CB8AC3E}">
        <p14:creationId xmlns:p14="http://schemas.microsoft.com/office/powerpoint/2010/main" val="319311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169FED8-1956-B143-9127-F0BD2A936174}"/>
              </a:ext>
            </a:extLst>
          </p:cNvPr>
          <p:cNvSpPr/>
          <p:nvPr userDrawn="1"/>
        </p:nvSpPr>
        <p:spPr>
          <a:xfrm>
            <a:off x="0" y="6214912"/>
            <a:ext cx="12192000" cy="6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B55912D-34A7-304B-BFC3-C87F6B2F0232}"/>
              </a:ext>
            </a:extLst>
          </p:cNvPr>
          <p:cNvSpPr>
            <a:spLocks noGrp="1"/>
          </p:cNvSpPr>
          <p:nvPr>
            <p:ph type="title"/>
          </p:nvPr>
        </p:nvSpPr>
        <p:spPr>
          <a:xfrm>
            <a:off x="838200" y="250929"/>
            <a:ext cx="10515600" cy="1152755"/>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202889-E136-3F40-94AD-A8E157CF75D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4" name="Tijdelijke aanduiding voor datum 3">
            <a:extLst>
              <a:ext uri="{FF2B5EF4-FFF2-40B4-BE49-F238E27FC236}">
                <a16:creationId xmlns:a16="http://schemas.microsoft.com/office/drawing/2014/main" id="{E251BBA9-FB21-5A45-BE9E-356C51D1BD99}"/>
              </a:ext>
            </a:extLst>
          </p:cNvPr>
          <p:cNvSpPr>
            <a:spLocks noGrp="1"/>
          </p:cNvSpPr>
          <p:nvPr>
            <p:ph type="dt" sz="half" idx="2"/>
          </p:nvPr>
        </p:nvSpPr>
        <p:spPr>
          <a:xfrm>
            <a:off x="838200" y="6356350"/>
            <a:ext cx="2743200" cy="365125"/>
          </a:xfrm>
          <a:prstGeom prst="rect">
            <a:avLst/>
          </a:prstGeom>
        </p:spPr>
        <p:txBody>
          <a:bodyPr vert="horz" lIns="0" tIns="0" rIns="0" bIns="0" rtlCol="0" anchor="b" anchorCtr="0"/>
          <a:lstStyle>
            <a:lvl1pPr algn="l">
              <a:defRPr sz="1100" cap="all" baseline="0">
                <a:solidFill>
                  <a:schemeClr val="tx2"/>
                </a:solidFill>
                <a:latin typeface="Arial" panose="020B0604020202020204" pitchFamily="34" charset="0"/>
              </a:defRPr>
            </a:lvl1pPr>
          </a:lstStyle>
          <a:p>
            <a:fld id="{78ABC5E3-B6E2-0D48-920F-9F81200A7B76}" type="datetime4">
              <a:rPr lang="nl-NL" smtClean="0"/>
              <a:t>16 februari 2022</a:t>
            </a:fld>
            <a:endParaRPr lang="nl-NL" dirty="0"/>
          </a:p>
        </p:txBody>
      </p:sp>
      <p:pic>
        <p:nvPicPr>
          <p:cNvPr id="15" name="Afbeelding 14">
            <a:extLst>
              <a:ext uri="{FF2B5EF4-FFF2-40B4-BE49-F238E27FC236}">
                <a16:creationId xmlns:a16="http://schemas.microsoft.com/office/drawing/2014/main" id="{78B7A84C-9E60-8242-82A9-B1C88CB20918}"/>
              </a:ext>
            </a:extLst>
          </p:cNvPr>
          <p:cNvPicPr>
            <a:picLocks noChangeAspect="1"/>
          </p:cNvPicPr>
          <p:nvPr userDrawn="1"/>
        </p:nvPicPr>
        <p:blipFill>
          <a:blip r:embed="rId7"/>
          <a:stretch>
            <a:fillRect/>
          </a:stretch>
        </p:blipFill>
        <p:spPr>
          <a:xfrm>
            <a:off x="11598333" y="313037"/>
            <a:ext cx="367200" cy="358640"/>
          </a:xfrm>
          <a:prstGeom prst="rect">
            <a:avLst/>
          </a:prstGeom>
        </p:spPr>
      </p:pic>
      <p:pic>
        <p:nvPicPr>
          <p:cNvPr id="16" name="Afbeelding 15">
            <a:extLst>
              <a:ext uri="{FF2B5EF4-FFF2-40B4-BE49-F238E27FC236}">
                <a16:creationId xmlns:a16="http://schemas.microsoft.com/office/drawing/2014/main" id="{AEC5AB2E-D5CE-684B-A3DB-A3571C222306}"/>
              </a:ext>
            </a:extLst>
          </p:cNvPr>
          <p:cNvPicPr>
            <a:picLocks noChangeAspect="1"/>
          </p:cNvPicPr>
          <p:nvPr userDrawn="1"/>
        </p:nvPicPr>
        <p:blipFill>
          <a:blip r:embed="rId8"/>
          <a:stretch>
            <a:fillRect/>
          </a:stretch>
        </p:blipFill>
        <p:spPr>
          <a:xfrm>
            <a:off x="10290988" y="6361475"/>
            <a:ext cx="1674545" cy="360000"/>
          </a:xfrm>
          <a:prstGeom prst="rect">
            <a:avLst/>
          </a:prstGeom>
        </p:spPr>
      </p:pic>
    </p:spTree>
    <p:extLst>
      <p:ext uri="{BB962C8B-B14F-4D97-AF65-F5344CB8AC3E}">
        <p14:creationId xmlns:p14="http://schemas.microsoft.com/office/powerpoint/2010/main" val="664826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55" r:id="rId5"/>
  </p:sldLayoutIdLst>
  <p:hf hdr="0" ftr="0"/>
  <p:txStyles>
    <p:title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p:titleStyle>
    <p:bodyStyle>
      <a:lvl1pPr marL="252000" indent="-252000" algn="l" defTabSz="914400" rtl="0" eaLnBrk="1" latinLnBrk="0" hangingPunct="1">
        <a:lnSpc>
          <a:spcPts val="3200"/>
        </a:lnSpc>
        <a:spcBef>
          <a:spcPts val="1000"/>
        </a:spcBef>
        <a:buSzPct val="80000"/>
        <a:buFontTx/>
        <a:buBlip>
          <a:blip r:embed="rId7"/>
        </a:buBlip>
        <a:defRPr sz="28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waterpumpstech.com/1-2-4-centrifugal-pump/189617/" TargetMode="External"/><Relationship Id="rId5" Type="http://schemas.openxmlformats.org/officeDocument/2006/relationships/image" Target="../media/image19.jpeg"/><Relationship Id="rId4" Type="http://schemas.openxmlformats.org/officeDocument/2006/relationships/hyperlink" Target="http://www.iesco.ge/eng/products/?category_id=6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ritannica.com/science/turbulent-flow" TargetMode="External"/><Relationship Id="rId5" Type="http://schemas.openxmlformats.org/officeDocument/2006/relationships/hyperlink" Target="https://en.wikipedia.org/wiki/Bulbous_bow"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rivieramm.com/news-content-hub/news-content-hub/msc-guumllsuumln-a-lsquotextbookrsquo-example-of-cargo-handling-system-collaboration-56349" TargetMode="External"/><Relationship Id="rId5" Type="http://schemas.openxmlformats.org/officeDocument/2006/relationships/hyperlink" Target="https://www.mirror.co.uk/lifestyle/travel/venice-cruise-st-marks-square-2705417"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a:extLst>
              <a:ext uri="{FF2B5EF4-FFF2-40B4-BE49-F238E27FC236}">
                <a16:creationId xmlns:a16="http://schemas.microsoft.com/office/drawing/2014/main" id="{ED781842-F578-7748-9E77-5F304ED90AC6}"/>
              </a:ext>
            </a:extLst>
          </p:cNvPr>
          <p:cNvSpPr>
            <a:spLocks noGrp="1"/>
          </p:cNvSpPr>
          <p:nvPr>
            <p:ph type="subTitle" idx="1"/>
          </p:nvPr>
        </p:nvSpPr>
        <p:spPr/>
        <p:txBody>
          <a:bodyPr/>
          <a:lstStyle/>
          <a:p>
            <a:r>
              <a:rPr lang="nl-NL" dirty="0"/>
              <a:t>Resistance and Load</a:t>
            </a:r>
            <a:br>
              <a:rPr lang="nl-NL" dirty="0"/>
            </a:br>
            <a:r>
              <a:rPr lang="nl-NL" dirty="0"/>
              <a:t>Prof. J. B. Jensen</a:t>
            </a:r>
          </a:p>
        </p:txBody>
      </p:sp>
      <p:sp>
        <p:nvSpPr>
          <p:cNvPr id="2" name="Titel 1">
            <a:extLst>
              <a:ext uri="{FF2B5EF4-FFF2-40B4-BE49-F238E27FC236}">
                <a16:creationId xmlns:a16="http://schemas.microsoft.com/office/drawing/2014/main" id="{338F7217-8569-084B-96F6-50EBDB09EDA3}"/>
              </a:ext>
            </a:extLst>
          </p:cNvPr>
          <p:cNvSpPr>
            <a:spLocks noGrp="1"/>
          </p:cNvSpPr>
          <p:nvPr>
            <p:ph type="ctrTitle"/>
          </p:nvPr>
        </p:nvSpPr>
        <p:spPr>
          <a:xfrm>
            <a:off x="0" y="2494037"/>
            <a:ext cx="7471611" cy="699404"/>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nl-NL" sz="4000" dirty="0">
                <a:ln>
                  <a:noFill/>
                </a:ln>
                <a:solidFill>
                  <a:schemeClr val="bg1"/>
                </a:solidFill>
              </a:rPr>
              <a:t>Power Consumption</a:t>
            </a:r>
            <a:endParaRPr lang="nl-NL" dirty="0"/>
          </a:p>
        </p:txBody>
      </p:sp>
      <p:pic>
        <p:nvPicPr>
          <p:cNvPr id="4" name="Picture Placeholder 3" descr="Screen Clippi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758" r="12758"/>
          <a:stretch>
            <a:fillRect/>
          </a:stretch>
        </p:blipFill>
        <p:spPr/>
      </p:pic>
      <p:sp>
        <p:nvSpPr>
          <p:cNvPr id="6" name="TextBox 5"/>
          <p:cNvSpPr txBox="1"/>
          <p:nvPr/>
        </p:nvSpPr>
        <p:spPr>
          <a:xfrm>
            <a:off x="6923650" y="5142299"/>
            <a:ext cx="5268350" cy="246221"/>
          </a:xfrm>
          <a:prstGeom prst="rect">
            <a:avLst/>
          </a:prstGeom>
          <a:noFill/>
        </p:spPr>
        <p:txBody>
          <a:bodyPr wrap="square" rtlCol="0">
            <a:spAutoFit/>
          </a:bodyPr>
          <a:lstStyle/>
          <a:p>
            <a:r>
              <a:rPr lang="en-US" sz="1000" dirty="0"/>
              <a:t>Source: </a:t>
            </a:r>
            <a:r>
              <a:rPr lang="en-GB" sz="1000" dirty="0"/>
              <a:t>MAN Energy solutions – Marine Engines and Systems, </a:t>
            </a:r>
            <a:r>
              <a:rPr lang="en-GB" sz="1000" i="1" dirty="0"/>
              <a:t>Basic Principles of Propulsion</a:t>
            </a:r>
            <a:endParaRPr lang="en-US" sz="1000" dirty="0"/>
          </a:p>
        </p:txBody>
      </p:sp>
    </p:spTree>
    <p:extLst>
      <p:ext uri="{BB962C8B-B14F-4D97-AF65-F5344CB8AC3E}">
        <p14:creationId xmlns:p14="http://schemas.microsoft.com/office/powerpoint/2010/main" val="2130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propulsion</a:t>
            </a: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34264"/>
            <a:ext cx="10515600" cy="1848733"/>
          </a:xfrm>
        </p:spPr>
      </p:pic>
      <p:sp>
        <p:nvSpPr>
          <p:cNvPr id="5" name="Slide Number Placeholder 4"/>
          <p:cNvSpPr>
            <a:spLocks noGrp="1"/>
          </p:cNvSpPr>
          <p:nvPr>
            <p:ph type="sldNum" sz="quarter" idx="11"/>
          </p:nvPr>
        </p:nvSpPr>
        <p:spPr/>
        <p:txBody>
          <a:bodyPr/>
          <a:lstStyle/>
          <a:p>
            <a:fld id="{B5FF64A4-D3BA-F543-8CAB-C52811CB31E5}" type="slidenum">
              <a:rPr lang="nl-NL" smtClean="0"/>
              <a:pPr/>
              <a:t>10</a:t>
            </a:fld>
            <a:endParaRPr lang="nl-NL" dirty="0"/>
          </a:p>
        </p:txBody>
      </p:sp>
      <p:sp>
        <p:nvSpPr>
          <p:cNvPr id="8" name="Oval 7"/>
          <p:cNvSpPr/>
          <p:nvPr/>
        </p:nvSpPr>
        <p:spPr>
          <a:xfrm>
            <a:off x="838200" y="1344387"/>
            <a:ext cx="3159889" cy="315988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4"/>
          </p:cNvCxnSpPr>
          <p:nvPr/>
        </p:nvCxnSpPr>
        <p:spPr>
          <a:xfrm flipH="1">
            <a:off x="2418144" y="4504276"/>
            <a:ext cx="1" cy="739056"/>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94842" y="5413068"/>
            <a:ext cx="1646605" cy="369332"/>
          </a:xfrm>
          <a:prstGeom prst="rect">
            <a:avLst/>
          </a:prstGeom>
          <a:noFill/>
        </p:spPr>
        <p:txBody>
          <a:bodyPr wrap="none" rtlCol="0">
            <a:spAutoFit/>
          </a:bodyPr>
          <a:lstStyle/>
          <a:p>
            <a:r>
              <a:rPr lang="en-US" dirty="0">
                <a:latin typeface="+mj-lt"/>
              </a:rPr>
              <a:t>Improve these</a:t>
            </a:r>
          </a:p>
        </p:txBody>
      </p:sp>
      <p:sp>
        <p:nvSpPr>
          <p:cNvPr id="12" name="Oval 11"/>
          <p:cNvSpPr/>
          <p:nvPr/>
        </p:nvSpPr>
        <p:spPr>
          <a:xfrm>
            <a:off x="6627471" y="1154258"/>
            <a:ext cx="5086109" cy="315988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4"/>
          </p:cNvCxnSpPr>
          <p:nvPr/>
        </p:nvCxnSpPr>
        <p:spPr>
          <a:xfrm>
            <a:off x="9170526" y="4314147"/>
            <a:ext cx="0" cy="739056"/>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56386" y="5128357"/>
            <a:ext cx="2650350" cy="369332"/>
          </a:xfrm>
          <a:prstGeom prst="rect">
            <a:avLst/>
          </a:prstGeom>
          <a:noFill/>
        </p:spPr>
        <p:txBody>
          <a:bodyPr wrap="square" rtlCol="0">
            <a:spAutoFit/>
          </a:bodyPr>
          <a:lstStyle/>
          <a:p>
            <a:r>
              <a:rPr lang="en-US" dirty="0">
                <a:latin typeface="+mj-lt"/>
              </a:rPr>
              <a:t>Lower these</a:t>
            </a:r>
          </a:p>
        </p:txBody>
      </p:sp>
    </p:spTree>
    <p:extLst>
      <p:ext uri="{BB962C8B-B14F-4D97-AF65-F5344CB8AC3E}">
        <p14:creationId xmlns:p14="http://schemas.microsoft.com/office/powerpoint/2010/main" val="34532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Auxiliary and Hotel loads</a:t>
            </a:r>
          </a:p>
        </p:txBody>
      </p:sp>
      <p:sp>
        <p:nvSpPr>
          <p:cNvPr id="5" name="Slide Number Placeholder 4"/>
          <p:cNvSpPr>
            <a:spLocks noGrp="1"/>
          </p:cNvSpPr>
          <p:nvPr>
            <p:ph type="sldNum" sz="quarter" idx="11"/>
          </p:nvPr>
        </p:nvSpPr>
        <p:spPr/>
        <p:txBody>
          <a:bodyPr/>
          <a:lstStyle/>
          <a:p>
            <a:fld id="{B5FF64A4-D3BA-F543-8CAB-C52811CB31E5}" type="slidenum">
              <a:rPr lang="nl-NL" smtClean="0"/>
              <a:pPr/>
              <a:t>11</a:t>
            </a:fld>
            <a:endParaRPr lang="nl-NL" dirty="0"/>
          </a:p>
        </p:txBody>
      </p:sp>
      <p:pic>
        <p:nvPicPr>
          <p:cNvPr id="6" name="Billede 3" descr="ERS-M22"/>
          <p:cNvPicPr>
            <a:picLocks noGrp="1" noChangeAspect="1"/>
          </p:cNvPicPr>
          <p:nvPr>
            <p:ph idx="1"/>
          </p:nvPr>
        </p:nvPicPr>
        <p:blipFill rotWithShape="1">
          <a:blip r:embed="rId2">
            <a:extLst>
              <a:ext uri="{28A0092B-C50C-407E-A947-70E740481C1C}">
                <a14:useLocalDpi xmlns:a14="http://schemas.microsoft.com/office/drawing/2010/main" val="0"/>
              </a:ext>
            </a:extLst>
          </a:blip>
          <a:srcRect t="8846" b="15907"/>
          <a:stretch/>
        </p:blipFill>
        <p:spPr>
          <a:xfrm>
            <a:off x="838200" y="1403684"/>
            <a:ext cx="10280426" cy="4351338"/>
          </a:xfrm>
          <a:prstGeom prst="rect">
            <a:avLst/>
          </a:prstGeom>
        </p:spPr>
      </p:pic>
      <p:sp>
        <p:nvSpPr>
          <p:cNvPr id="7" name="TextBox 6"/>
          <p:cNvSpPr txBox="1"/>
          <p:nvPr/>
        </p:nvSpPr>
        <p:spPr>
          <a:xfrm>
            <a:off x="9190298" y="5772934"/>
            <a:ext cx="2048959" cy="246221"/>
          </a:xfrm>
          <a:prstGeom prst="rect">
            <a:avLst/>
          </a:prstGeom>
          <a:noFill/>
        </p:spPr>
        <p:txBody>
          <a:bodyPr wrap="none" rtlCol="0">
            <a:spAutoFit/>
          </a:bodyPr>
          <a:lstStyle/>
          <a:p>
            <a:r>
              <a:rPr lang="en-US" sz="1000" dirty="0"/>
              <a:t>Source: Kongsberg MC90 simulator</a:t>
            </a:r>
          </a:p>
        </p:txBody>
      </p:sp>
    </p:spTree>
    <p:extLst>
      <p:ext uri="{BB962C8B-B14F-4D97-AF65-F5344CB8AC3E}">
        <p14:creationId xmlns:p14="http://schemas.microsoft.com/office/powerpoint/2010/main" val="141680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load</a:t>
            </a:r>
          </a:p>
        </p:txBody>
      </p:sp>
      <p:sp>
        <p:nvSpPr>
          <p:cNvPr id="3" name="Content Placeholder 2"/>
          <p:cNvSpPr>
            <a:spLocks noGrp="1"/>
          </p:cNvSpPr>
          <p:nvPr>
            <p:ph idx="1"/>
          </p:nvPr>
        </p:nvSpPr>
        <p:spPr/>
        <p:txBody>
          <a:bodyPr/>
          <a:lstStyle/>
          <a:p>
            <a:r>
              <a:rPr lang="en-US" dirty="0"/>
              <a:t>Effective pumps/electric motors</a:t>
            </a:r>
          </a:p>
          <a:p>
            <a:r>
              <a:rPr lang="en-US" dirty="0"/>
              <a:t>Frequency converters</a:t>
            </a:r>
          </a:p>
          <a:p>
            <a:r>
              <a:rPr lang="en-US" dirty="0"/>
              <a:t>Crew behavior and attitude</a:t>
            </a:r>
          </a:p>
          <a:p>
            <a:endParaRPr lang="en-US"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12</a:t>
            </a:fld>
            <a:endParaRPr lang="nl-NL" dirty="0"/>
          </a:p>
        </p:txBody>
      </p:sp>
      <p:pic>
        <p:nvPicPr>
          <p:cNvPr id="4098" name="Picture 2" descr="Turn off lights Information Sign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542" y="3306150"/>
            <a:ext cx="2437153" cy="27735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quency Converter DANFOSS » Products"/>
          <p:cNvPicPr>
            <a:picLocks noChangeAspect="1" noChangeArrowheads="1"/>
          </p:cNvPicPr>
          <p:nvPr/>
        </p:nvPicPr>
        <p:blipFill rotWithShape="1">
          <a:blip r:embed="rId3">
            <a:extLst>
              <a:ext uri="{28A0092B-C50C-407E-A947-70E740481C1C}">
                <a14:useLocalDpi xmlns:a14="http://schemas.microsoft.com/office/drawing/2010/main" val="0"/>
              </a:ext>
            </a:extLst>
          </a:blip>
          <a:srcRect l="24734" r="24921"/>
          <a:stretch/>
        </p:blipFill>
        <p:spPr bwMode="auto">
          <a:xfrm>
            <a:off x="5822731" y="1496400"/>
            <a:ext cx="2301766" cy="3619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63261" y="5031953"/>
            <a:ext cx="3243196" cy="246221"/>
          </a:xfrm>
          <a:prstGeom prst="rect">
            <a:avLst/>
          </a:prstGeom>
          <a:noFill/>
        </p:spPr>
        <p:txBody>
          <a:bodyPr wrap="none" rtlCol="0">
            <a:spAutoFit/>
          </a:bodyPr>
          <a:lstStyle/>
          <a:p>
            <a:r>
              <a:rPr lang="en-US" sz="1000" dirty="0"/>
              <a:t>Source: </a:t>
            </a:r>
            <a:r>
              <a:rPr lang="en-US" sz="1000" dirty="0">
                <a:hlinkClick r:id="rId4"/>
              </a:rPr>
              <a:t>http://www.iesco.ge/eng/products/?category_id=61</a:t>
            </a:r>
            <a:endParaRPr lang="en-US" sz="1000" dirty="0"/>
          </a:p>
        </p:txBody>
      </p:sp>
      <p:pic>
        <p:nvPicPr>
          <p:cNvPr id="4102" name="Picture 6" descr="Centrifugal Pump | High Efficiency Water Pump | TEL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280" y="1652653"/>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20387" y="3845639"/>
            <a:ext cx="3291286" cy="246221"/>
          </a:xfrm>
          <a:prstGeom prst="rect">
            <a:avLst/>
          </a:prstGeom>
          <a:noFill/>
        </p:spPr>
        <p:txBody>
          <a:bodyPr wrap="none" rtlCol="0">
            <a:spAutoFit/>
          </a:bodyPr>
          <a:lstStyle/>
          <a:p>
            <a:r>
              <a:rPr lang="en-US" sz="1000" dirty="0">
                <a:hlinkClick r:id="rId6"/>
              </a:rPr>
              <a:t>http://waterpumpstech.com/1-2-4-centrifugal-pump/189617/</a:t>
            </a:r>
            <a:endParaRPr lang="en-US" sz="1000" dirty="0"/>
          </a:p>
        </p:txBody>
      </p:sp>
    </p:spTree>
    <p:extLst>
      <p:ext uri="{BB962C8B-B14F-4D97-AF65-F5344CB8AC3E}">
        <p14:creationId xmlns:p14="http://schemas.microsoft.com/office/powerpoint/2010/main" val="42111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Hull Resistance Exercise</a:t>
            </a: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846" y="1825625"/>
            <a:ext cx="6740308" cy="4351338"/>
          </a:xfrm>
        </p:spPr>
      </p:pic>
      <p:sp>
        <p:nvSpPr>
          <p:cNvPr id="5" name="Slide Number Placeholder 4"/>
          <p:cNvSpPr>
            <a:spLocks noGrp="1"/>
          </p:cNvSpPr>
          <p:nvPr>
            <p:ph type="sldNum" sz="quarter" idx="11"/>
          </p:nvPr>
        </p:nvSpPr>
        <p:spPr/>
        <p:txBody>
          <a:bodyPr/>
          <a:lstStyle/>
          <a:p>
            <a:fld id="{B5FF64A4-D3BA-F543-8CAB-C52811CB31E5}" type="slidenum">
              <a:rPr lang="nl-NL" smtClean="0"/>
              <a:pPr/>
              <a:t>13</a:t>
            </a:fld>
            <a:endParaRPr lang="nl-NL" dirty="0"/>
          </a:p>
        </p:txBody>
      </p:sp>
    </p:spTree>
    <p:extLst>
      <p:ext uri="{BB962C8B-B14F-4D97-AF65-F5344CB8AC3E}">
        <p14:creationId xmlns:p14="http://schemas.microsoft.com/office/powerpoint/2010/main" val="271748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Propulsion Chain Exercise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6247" y="1825625"/>
            <a:ext cx="8899505" cy="4351338"/>
          </a:xfrm>
        </p:spPr>
      </p:pic>
      <p:sp>
        <p:nvSpPr>
          <p:cNvPr id="5" name="Slide Number Placeholder 4"/>
          <p:cNvSpPr>
            <a:spLocks noGrp="1"/>
          </p:cNvSpPr>
          <p:nvPr>
            <p:ph type="sldNum" sz="quarter" idx="11"/>
          </p:nvPr>
        </p:nvSpPr>
        <p:spPr/>
        <p:txBody>
          <a:bodyPr/>
          <a:lstStyle/>
          <a:p>
            <a:fld id="{B5FF64A4-D3BA-F543-8CAB-C52811CB31E5}" type="slidenum">
              <a:rPr lang="nl-NL" smtClean="0"/>
              <a:pPr/>
              <a:t>14</a:t>
            </a:fld>
            <a:endParaRPr lang="nl-NL" dirty="0"/>
          </a:p>
        </p:txBody>
      </p:sp>
    </p:spTree>
    <p:extLst>
      <p:ext uri="{BB962C8B-B14F-4D97-AF65-F5344CB8AC3E}">
        <p14:creationId xmlns:p14="http://schemas.microsoft.com/office/powerpoint/2010/main" val="21575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3305"/>
          <a:stretch/>
        </p:blipFill>
        <p:spPr>
          <a:xfrm>
            <a:off x="838200" y="2870522"/>
            <a:ext cx="10515600" cy="2341575"/>
          </a:xfrm>
        </p:spPr>
      </p:pic>
      <p:sp>
        <p:nvSpPr>
          <p:cNvPr id="5" name="Slide Number Placeholder 4"/>
          <p:cNvSpPr>
            <a:spLocks noGrp="1"/>
          </p:cNvSpPr>
          <p:nvPr>
            <p:ph type="sldNum" sz="quarter" idx="11"/>
          </p:nvPr>
        </p:nvSpPr>
        <p:spPr/>
        <p:txBody>
          <a:bodyPr/>
          <a:lstStyle/>
          <a:p>
            <a:fld id="{B5FF64A4-D3BA-F543-8CAB-C52811CB31E5}" type="slidenum">
              <a:rPr lang="nl-NL" smtClean="0"/>
              <a:pPr/>
              <a:t>15</a:t>
            </a:fld>
            <a:endParaRPr lang="nl-NL" dirty="0"/>
          </a:p>
        </p:txBody>
      </p:sp>
    </p:spTree>
    <p:extLst>
      <p:ext uri="{BB962C8B-B14F-4D97-AF65-F5344CB8AC3E}">
        <p14:creationId xmlns:p14="http://schemas.microsoft.com/office/powerpoint/2010/main" val="375910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C93D-96D4-F944-A0CC-762AF43513F5}"/>
              </a:ext>
            </a:extLst>
          </p:cNvPr>
          <p:cNvSpPr>
            <a:spLocks noGrp="1"/>
          </p:cNvSpPr>
          <p:nvPr>
            <p:ph type="title"/>
          </p:nvPr>
        </p:nvSpPr>
        <p:spPr/>
        <p:txBody>
          <a:bodyPr/>
          <a:lstStyle/>
          <a:p>
            <a:r>
              <a:rPr lang="nl-NL" dirty="0"/>
              <a:t>Learning outcome</a:t>
            </a:r>
          </a:p>
        </p:txBody>
      </p:sp>
      <p:sp>
        <p:nvSpPr>
          <p:cNvPr id="3" name="Tijdelijke aanduiding voor inhoud 2">
            <a:extLst>
              <a:ext uri="{FF2B5EF4-FFF2-40B4-BE49-F238E27FC236}">
                <a16:creationId xmlns:a16="http://schemas.microsoft.com/office/drawing/2014/main" id="{8CBAE238-9F4F-734B-97A0-BDDE2638E986}"/>
              </a:ext>
            </a:extLst>
          </p:cNvPr>
          <p:cNvSpPr>
            <a:spLocks noGrp="1"/>
          </p:cNvSpPr>
          <p:nvPr>
            <p:ph idx="1"/>
          </p:nvPr>
        </p:nvSpPr>
        <p:spPr/>
        <p:txBody>
          <a:bodyPr/>
          <a:lstStyle/>
          <a:p>
            <a:r>
              <a:rPr lang="en-US" dirty="0"/>
              <a:t>By the end of this session, you should be able to:</a:t>
            </a:r>
          </a:p>
          <a:p>
            <a:pPr lvl="1"/>
            <a:r>
              <a:rPr lang="en-US" dirty="0"/>
              <a:t>Explain hull resistance</a:t>
            </a:r>
          </a:p>
          <a:p>
            <a:pPr lvl="1"/>
            <a:r>
              <a:rPr lang="en-US" dirty="0"/>
              <a:t>Know what affects resistances and power consumption</a:t>
            </a:r>
          </a:p>
          <a:p>
            <a:pPr lvl="1"/>
            <a:r>
              <a:rPr lang="en-US" dirty="0"/>
              <a:t>Explain the propulsion chain efficiency and how it can be improved</a:t>
            </a:r>
          </a:p>
          <a:p>
            <a:pPr lvl="1"/>
            <a:r>
              <a:rPr lang="en-US" dirty="0"/>
              <a:t>Discuss the power consumption of auxiliary equipment and hotel load.</a:t>
            </a:r>
          </a:p>
          <a:p>
            <a:pPr lvl="1"/>
            <a:endParaRPr lang="nl-NL" dirty="0"/>
          </a:p>
          <a:p>
            <a:r>
              <a:rPr lang="en-US" dirty="0"/>
              <a:t>The above criteria must be fulfilled along with criteria in Power consumption and Energy efficiency awareness lessons to:</a:t>
            </a:r>
          </a:p>
          <a:p>
            <a:r>
              <a:rPr lang="en-US" i="1" dirty="0"/>
              <a:t>Operate vessels commercially and energy efficiently, in accordance with environmental regulations.</a:t>
            </a:r>
            <a:endParaRPr lang="nl-NL" i="1" dirty="0"/>
          </a:p>
        </p:txBody>
      </p:sp>
    </p:spTree>
    <p:extLst>
      <p:ext uri="{BB962C8B-B14F-4D97-AF65-F5344CB8AC3E}">
        <p14:creationId xmlns:p14="http://schemas.microsoft.com/office/powerpoint/2010/main" val="15949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Hull resistance</a:t>
            </a:r>
          </a:p>
          <a:p>
            <a:r>
              <a:rPr lang="en-US" dirty="0"/>
              <a:t>Propulsion chain efficiency</a:t>
            </a:r>
          </a:p>
          <a:p>
            <a:r>
              <a:rPr lang="en-US" dirty="0"/>
              <a:t>Auxiliary and hotel load</a:t>
            </a:r>
          </a:p>
        </p:txBody>
      </p:sp>
      <p:sp>
        <p:nvSpPr>
          <p:cNvPr id="5" name="Slide Number Placeholder 4"/>
          <p:cNvSpPr>
            <a:spLocks noGrp="1"/>
          </p:cNvSpPr>
          <p:nvPr>
            <p:ph type="sldNum" sz="quarter" idx="11"/>
          </p:nvPr>
        </p:nvSpPr>
        <p:spPr/>
        <p:txBody>
          <a:bodyPr/>
          <a:lstStyle/>
          <a:p>
            <a:fld id="{B5FF64A4-D3BA-F543-8CAB-C52811CB31E5}" type="slidenum">
              <a:rPr lang="nl-NL" smtClean="0"/>
              <a:pPr/>
              <a:t>3</a:t>
            </a:fld>
            <a:endParaRPr lang="nl-NL" dirty="0"/>
          </a:p>
        </p:txBody>
      </p:sp>
    </p:spTree>
    <p:extLst>
      <p:ext uri="{BB962C8B-B14F-4D97-AF65-F5344CB8AC3E}">
        <p14:creationId xmlns:p14="http://schemas.microsoft.com/office/powerpoint/2010/main" val="285929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Resistance R</a:t>
            </a:r>
            <a:r>
              <a:rPr lang="en-US" baseline="-25000" dirty="0"/>
              <a:t>T</a:t>
            </a:r>
          </a:p>
        </p:txBody>
      </p:sp>
      <p:sp>
        <p:nvSpPr>
          <p:cNvPr id="3" name="Content Placeholder 2"/>
          <p:cNvSpPr>
            <a:spLocks noGrp="1"/>
          </p:cNvSpPr>
          <p:nvPr>
            <p:ph idx="1"/>
          </p:nvPr>
        </p:nvSpPr>
        <p:spPr/>
        <p:txBody>
          <a:bodyPr/>
          <a:lstStyle/>
          <a:p>
            <a:r>
              <a:rPr lang="en-US" dirty="0"/>
              <a:t>Frictional Resistance (R</a:t>
            </a:r>
            <a:r>
              <a:rPr lang="en-US" baseline="-25000" dirty="0"/>
              <a:t>F</a:t>
            </a:r>
            <a:r>
              <a:rPr lang="en-US" dirty="0"/>
              <a:t>)</a:t>
            </a:r>
          </a:p>
          <a:p>
            <a:r>
              <a:rPr lang="en-US" dirty="0"/>
              <a:t>Residual Resistance (R</a:t>
            </a:r>
            <a:r>
              <a:rPr lang="en-US" baseline="-25000" dirty="0"/>
              <a:t>R</a:t>
            </a:r>
            <a:r>
              <a:rPr lang="en-US" dirty="0"/>
              <a:t>)</a:t>
            </a:r>
          </a:p>
          <a:p>
            <a:pPr lvl="1"/>
            <a:r>
              <a:rPr lang="en-US" dirty="0"/>
              <a:t>Eddy Resistance (R</a:t>
            </a:r>
            <a:r>
              <a:rPr lang="en-US" sz="2500" baseline="-25000" dirty="0">
                <a:cs typeface="+mn-cs"/>
              </a:rPr>
              <a:t>E</a:t>
            </a:r>
            <a:r>
              <a:rPr lang="en-US" dirty="0"/>
              <a:t>)</a:t>
            </a:r>
          </a:p>
          <a:p>
            <a:pPr lvl="1"/>
            <a:r>
              <a:rPr lang="en-US" dirty="0"/>
              <a:t>Wave Resistance (R</a:t>
            </a:r>
            <a:r>
              <a:rPr lang="en-US" sz="2500" baseline="-25000" dirty="0">
                <a:cs typeface="+mn-cs"/>
              </a:rPr>
              <a:t>W</a:t>
            </a:r>
            <a:r>
              <a:rPr lang="en-US" dirty="0"/>
              <a:t>)</a:t>
            </a:r>
          </a:p>
          <a:p>
            <a:r>
              <a:rPr lang="en-US" dirty="0"/>
              <a:t>Air Resistance (R</a:t>
            </a:r>
            <a:r>
              <a:rPr lang="en-US" baseline="-25000" dirty="0"/>
              <a:t>A</a:t>
            </a:r>
            <a:r>
              <a:rPr lang="en-US" dirty="0"/>
              <a:t>)</a:t>
            </a:r>
          </a:p>
        </p:txBody>
      </p:sp>
      <p:sp>
        <p:nvSpPr>
          <p:cNvPr id="5" name="Slide Number Placeholder 4"/>
          <p:cNvSpPr>
            <a:spLocks noGrp="1"/>
          </p:cNvSpPr>
          <p:nvPr>
            <p:ph type="sldNum" sz="quarter" idx="11"/>
          </p:nvPr>
        </p:nvSpPr>
        <p:spPr/>
        <p:txBody>
          <a:bodyPr/>
          <a:lstStyle/>
          <a:p>
            <a:fld id="{B5FF64A4-D3BA-F543-8CAB-C52811CB31E5}" type="slidenum">
              <a:rPr lang="nl-NL" smtClean="0"/>
              <a:pPr/>
              <a:t>4</a:t>
            </a:fld>
            <a:endParaRPr lang="nl-NL"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426" y="1825625"/>
            <a:ext cx="5010849" cy="3848637"/>
          </a:xfrm>
          <a:prstGeom prst="rect">
            <a:avLst/>
          </a:prstGeom>
        </p:spPr>
      </p:pic>
      <p:sp>
        <p:nvSpPr>
          <p:cNvPr id="7" name="TextBox 6"/>
          <p:cNvSpPr txBox="1"/>
          <p:nvPr/>
        </p:nvSpPr>
        <p:spPr>
          <a:xfrm>
            <a:off x="6085450" y="5758880"/>
            <a:ext cx="5268350" cy="246221"/>
          </a:xfrm>
          <a:prstGeom prst="rect">
            <a:avLst/>
          </a:prstGeom>
          <a:noFill/>
        </p:spPr>
        <p:txBody>
          <a:bodyPr wrap="square" rtlCol="0">
            <a:spAutoFit/>
          </a:bodyPr>
          <a:lstStyle/>
          <a:p>
            <a:r>
              <a:rPr lang="en-US" sz="1000" dirty="0"/>
              <a:t>Source: </a:t>
            </a:r>
            <a:r>
              <a:rPr lang="en-GB" sz="1000" dirty="0"/>
              <a:t>MAN Energy solutions – Marine Engines and Systems, </a:t>
            </a:r>
            <a:r>
              <a:rPr lang="en-GB" sz="1000" i="1" dirty="0"/>
              <a:t>Basic Principles of Propulsion</a:t>
            </a:r>
            <a:endParaRPr lang="en-US" sz="1000" dirty="0"/>
          </a:p>
        </p:txBody>
      </p:sp>
    </p:spTree>
    <p:extLst>
      <p:ext uri="{BB962C8B-B14F-4D97-AF65-F5344CB8AC3E}">
        <p14:creationId xmlns:p14="http://schemas.microsoft.com/office/powerpoint/2010/main" val="344227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Frictional Resistance (R</a:t>
            </a:r>
            <a:r>
              <a:rPr lang="en-US" baseline="-25000" dirty="0"/>
              <a:t>F</a:t>
            </a:r>
            <a:r>
              <a:rPr lang="en-US" dirty="0"/>
              <a:t>)</a:t>
            </a:r>
          </a:p>
        </p:txBody>
      </p:sp>
      <p:sp>
        <p:nvSpPr>
          <p:cNvPr id="3" name="Content Placeholder 2"/>
          <p:cNvSpPr>
            <a:spLocks noGrp="1"/>
          </p:cNvSpPr>
          <p:nvPr>
            <p:ph idx="1"/>
          </p:nvPr>
        </p:nvSpPr>
        <p:spPr/>
        <p:txBody>
          <a:bodyPr/>
          <a:lstStyle/>
          <a:p>
            <a:r>
              <a:rPr lang="en-US" dirty="0"/>
              <a:t>Depends on the wetted surface</a:t>
            </a:r>
          </a:p>
          <a:p>
            <a:r>
              <a:rPr lang="en-US" dirty="0"/>
              <a:t>Depends on surface conditions (paint, marine growth etc.)</a:t>
            </a:r>
          </a:p>
          <a:p>
            <a:r>
              <a:rPr lang="en-US" dirty="0"/>
              <a:t>For slow moving vessels (Tankers, Bulk Carriers, etc.) frictional resistance can be 70%-90% of the total.</a:t>
            </a:r>
          </a:p>
          <a:p>
            <a:r>
              <a:rPr lang="en-US" dirty="0"/>
              <a:t>For faster moving vessels it can be as little as 50% of the total</a:t>
            </a:r>
          </a:p>
          <a:p>
            <a:pPr marL="0" indent="0">
              <a:buNone/>
            </a:pPr>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5</a:t>
            </a:fld>
            <a:endParaRPr lang="nl-NL" dirty="0"/>
          </a:p>
        </p:txBody>
      </p:sp>
      <p:pic>
        <p:nvPicPr>
          <p:cNvPr id="1026" name="Picture 2" descr="Animals inspire process for anti-bacterial surfaces"/>
          <p:cNvPicPr>
            <a:picLocks noChangeAspect="1" noChangeArrowheads="1"/>
          </p:cNvPicPr>
          <p:nvPr/>
        </p:nvPicPr>
        <p:blipFill rotWithShape="1">
          <a:blip r:embed="rId3">
            <a:extLst>
              <a:ext uri="{28A0092B-C50C-407E-A947-70E740481C1C}">
                <a14:useLocalDpi xmlns:a14="http://schemas.microsoft.com/office/drawing/2010/main" val="0"/>
              </a:ext>
            </a:extLst>
          </a:blip>
          <a:srcRect b="66279"/>
          <a:stretch/>
        </p:blipFill>
        <p:spPr bwMode="auto">
          <a:xfrm>
            <a:off x="838200" y="4265319"/>
            <a:ext cx="9914400" cy="19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2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Resistance (R</a:t>
            </a:r>
            <a:r>
              <a:rPr lang="en-US" baseline="-25000" dirty="0"/>
              <a:t>R</a:t>
            </a:r>
            <a:r>
              <a:rPr lang="en-US" dirty="0"/>
              <a:t>)</a:t>
            </a:r>
          </a:p>
        </p:txBody>
      </p:sp>
      <p:sp>
        <p:nvSpPr>
          <p:cNvPr id="3" name="Content Placeholder 2"/>
          <p:cNvSpPr>
            <a:spLocks noGrp="1"/>
          </p:cNvSpPr>
          <p:nvPr>
            <p:ph idx="1"/>
          </p:nvPr>
        </p:nvSpPr>
        <p:spPr/>
        <p:txBody>
          <a:bodyPr/>
          <a:lstStyle/>
          <a:p>
            <a:r>
              <a:rPr lang="en-US" dirty="0"/>
              <a:t>Residual resistance is resistance caused by the creation of eddies and waves. Eddies can be reduced by the hull shape, especially at the stern. Waves can be reduced by bulbous bow.</a:t>
            </a:r>
          </a:p>
          <a:p>
            <a:pPr marL="0" indent="0">
              <a:buNone/>
            </a:pPr>
            <a:endParaRPr lang="en-US" dirty="0"/>
          </a:p>
        </p:txBody>
      </p:sp>
      <p:sp>
        <p:nvSpPr>
          <p:cNvPr id="5" name="Slide Number Placeholder 4"/>
          <p:cNvSpPr>
            <a:spLocks noGrp="1"/>
          </p:cNvSpPr>
          <p:nvPr>
            <p:ph type="sldNum" sz="quarter" idx="11"/>
          </p:nvPr>
        </p:nvSpPr>
        <p:spPr/>
        <p:txBody>
          <a:bodyPr/>
          <a:lstStyle/>
          <a:p>
            <a:fld id="{B5FF64A4-D3BA-F543-8CAB-C52811CB31E5}" type="slidenum">
              <a:rPr lang="nl-NL" smtClean="0"/>
              <a:pPr/>
              <a:t>6</a:t>
            </a:fld>
            <a:endParaRPr lang="nl-NL" dirty="0"/>
          </a:p>
        </p:txBody>
      </p:sp>
      <p:pic>
        <p:nvPicPr>
          <p:cNvPr id="2050" name="Picture 2" descr="turbulent 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675" y="3070521"/>
            <a:ext cx="4554356" cy="2856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f/Bulbous_Bow_Combined_Wave_Effec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07" y="3007059"/>
            <a:ext cx="4608090" cy="3005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0907" y="5868556"/>
            <a:ext cx="4492344" cy="246221"/>
          </a:xfrm>
          <a:prstGeom prst="rect">
            <a:avLst/>
          </a:prstGeom>
        </p:spPr>
        <p:txBody>
          <a:bodyPr wrap="square">
            <a:spAutoFit/>
          </a:bodyPr>
          <a:lstStyle/>
          <a:p>
            <a:r>
              <a:rPr lang="en-US" sz="1000" dirty="0"/>
              <a:t>Source: </a:t>
            </a:r>
            <a:r>
              <a:rPr lang="en-US" sz="1000" dirty="0">
                <a:hlinkClick r:id="rId5"/>
              </a:rPr>
              <a:t>https://en.wikipedia.org/wiki/Bulbous_bow</a:t>
            </a:r>
            <a:endParaRPr lang="en-US" sz="1000" dirty="0"/>
          </a:p>
        </p:txBody>
      </p:sp>
      <p:sp>
        <p:nvSpPr>
          <p:cNvPr id="7" name="Rectangle 6"/>
          <p:cNvSpPr/>
          <p:nvPr/>
        </p:nvSpPr>
        <p:spPr>
          <a:xfrm>
            <a:off x="6598521" y="5893336"/>
            <a:ext cx="3235181" cy="246221"/>
          </a:xfrm>
          <a:prstGeom prst="rect">
            <a:avLst/>
          </a:prstGeom>
        </p:spPr>
        <p:txBody>
          <a:bodyPr wrap="none">
            <a:spAutoFit/>
          </a:bodyPr>
          <a:lstStyle/>
          <a:p>
            <a:r>
              <a:rPr lang="en-US" sz="1000" dirty="0"/>
              <a:t>Source: </a:t>
            </a:r>
            <a:r>
              <a:rPr lang="en-US" sz="1000" dirty="0">
                <a:hlinkClick r:id="rId6"/>
              </a:rPr>
              <a:t>https://www.britannica.com/science/turbulent-flow</a:t>
            </a:r>
            <a:endParaRPr lang="en-US" sz="1000" dirty="0"/>
          </a:p>
        </p:txBody>
      </p:sp>
    </p:spTree>
    <p:extLst>
      <p:ext uri="{BB962C8B-B14F-4D97-AF65-F5344CB8AC3E}">
        <p14:creationId xmlns:p14="http://schemas.microsoft.com/office/powerpoint/2010/main" val="331102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Resistance (R</a:t>
            </a:r>
            <a:r>
              <a:rPr lang="en-US" baseline="-25000" dirty="0"/>
              <a:t>A</a:t>
            </a:r>
            <a:r>
              <a:rPr lang="en-US" dirty="0"/>
              <a:t>)</a:t>
            </a:r>
          </a:p>
        </p:txBody>
      </p:sp>
      <p:sp>
        <p:nvSpPr>
          <p:cNvPr id="3" name="Content Placeholder 2"/>
          <p:cNvSpPr>
            <a:spLocks noGrp="1"/>
          </p:cNvSpPr>
          <p:nvPr>
            <p:ph idx="1"/>
          </p:nvPr>
        </p:nvSpPr>
        <p:spPr/>
        <p:txBody>
          <a:bodyPr/>
          <a:lstStyle/>
          <a:p>
            <a:r>
              <a:rPr lang="en-US" dirty="0"/>
              <a:t>Air resistance is usually only around 2% but can be as high as 10% for ships with a large wind area.</a:t>
            </a:r>
          </a:p>
        </p:txBody>
      </p:sp>
      <p:sp>
        <p:nvSpPr>
          <p:cNvPr id="5" name="Slide Number Placeholder 4"/>
          <p:cNvSpPr>
            <a:spLocks noGrp="1"/>
          </p:cNvSpPr>
          <p:nvPr>
            <p:ph type="sldNum" sz="quarter" idx="11"/>
          </p:nvPr>
        </p:nvSpPr>
        <p:spPr/>
        <p:txBody>
          <a:bodyPr/>
          <a:lstStyle/>
          <a:p>
            <a:fld id="{B5FF64A4-D3BA-F543-8CAB-C52811CB31E5}" type="slidenum">
              <a:rPr lang="nl-NL" smtClean="0"/>
              <a:pPr/>
              <a:t>7</a:t>
            </a:fld>
            <a:endParaRPr lang="nl-NL" dirty="0"/>
          </a:p>
        </p:txBody>
      </p:sp>
      <p:pic>
        <p:nvPicPr>
          <p:cNvPr id="3074" name="Picture 2" descr="Riviera - News Content Hub - MSC Gülsün: a 'textbook' example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28010"/>
            <a:ext cx="5018309" cy="30027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enice cruise: St Mark's square will no longer be seen from crui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249" y="2928009"/>
            <a:ext cx="4244551" cy="28227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06267" y="5755835"/>
            <a:ext cx="4775666" cy="246221"/>
          </a:xfrm>
          <a:prstGeom prst="rect">
            <a:avLst/>
          </a:prstGeom>
          <a:noFill/>
        </p:spPr>
        <p:txBody>
          <a:bodyPr wrap="none" rtlCol="0">
            <a:spAutoFit/>
          </a:bodyPr>
          <a:lstStyle/>
          <a:p>
            <a:r>
              <a:rPr lang="en-US" sz="1000" dirty="0"/>
              <a:t>Source: </a:t>
            </a:r>
            <a:r>
              <a:rPr lang="en-US" sz="1000" dirty="0">
                <a:hlinkClick r:id="rId5"/>
              </a:rPr>
              <a:t>https://www.mirror.co.uk/lifestyle/travel/venice-cruise-st-marks-square-2705417</a:t>
            </a:r>
            <a:endParaRPr lang="en-US" sz="1000" dirty="0"/>
          </a:p>
        </p:txBody>
      </p:sp>
      <p:sp>
        <p:nvSpPr>
          <p:cNvPr id="7" name="TextBox 6"/>
          <p:cNvSpPr txBox="1"/>
          <p:nvPr/>
        </p:nvSpPr>
        <p:spPr>
          <a:xfrm>
            <a:off x="687729" y="5935222"/>
            <a:ext cx="9094156" cy="246221"/>
          </a:xfrm>
          <a:prstGeom prst="rect">
            <a:avLst/>
          </a:prstGeom>
          <a:noFill/>
        </p:spPr>
        <p:txBody>
          <a:bodyPr wrap="none" rtlCol="0">
            <a:spAutoFit/>
          </a:bodyPr>
          <a:lstStyle/>
          <a:p>
            <a:r>
              <a:rPr lang="en-US" sz="1000" dirty="0"/>
              <a:t>Source: </a:t>
            </a:r>
            <a:r>
              <a:rPr lang="en-US" sz="1000" dirty="0">
                <a:hlinkClick r:id="rId6"/>
              </a:rPr>
              <a:t>https://www.rivieramm.com/news-content-hub/news-content-hub/msc-guumllsuumln-a-lsquotextbookrsquo-example-of-cargo-handling-system-collaboration-56349</a:t>
            </a:r>
            <a:endParaRPr lang="en-US" sz="1000" dirty="0"/>
          </a:p>
        </p:txBody>
      </p:sp>
    </p:spTree>
    <p:extLst>
      <p:ext uri="{BB962C8B-B14F-4D97-AF65-F5344CB8AC3E}">
        <p14:creationId xmlns:p14="http://schemas.microsoft.com/office/powerpoint/2010/main" val="166713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Hull Resistance </a:t>
            </a:r>
          </a:p>
        </p:txBody>
      </p:sp>
      <p:sp>
        <p:nvSpPr>
          <p:cNvPr id="5" name="Slide Number Placeholder 4"/>
          <p:cNvSpPr>
            <a:spLocks noGrp="1"/>
          </p:cNvSpPr>
          <p:nvPr>
            <p:ph type="sldNum" sz="quarter" idx="11"/>
          </p:nvPr>
        </p:nvSpPr>
        <p:spPr/>
        <p:txBody>
          <a:bodyPr/>
          <a:lstStyle/>
          <a:p>
            <a:fld id="{B5FF64A4-D3BA-F543-8CAB-C52811CB31E5}" type="slidenum">
              <a:rPr lang="nl-NL" smtClean="0"/>
              <a:pPr/>
              <a:t>8</a:t>
            </a:fld>
            <a:endParaRPr lang="nl-NL" dirty="0"/>
          </a:p>
        </p:txBody>
      </p:sp>
      <p:sp>
        <p:nvSpPr>
          <p:cNvPr id="7" name="Content Placeholder 6"/>
          <p:cNvSpPr>
            <a:spLocks noGrp="1"/>
          </p:cNvSpPr>
          <p:nvPr>
            <p:ph idx="1"/>
          </p:nvPr>
        </p:nvSpPr>
        <p:spPr>
          <a:xfrm>
            <a:off x="838200" y="1825625"/>
            <a:ext cx="3490732" cy="4351338"/>
          </a:xfrm>
        </p:spPr>
        <p:txBody>
          <a:bodyPr/>
          <a:lstStyle/>
          <a:p>
            <a:r>
              <a:rPr lang="en-US" dirty="0"/>
              <a:t>The ship’s resistance is roughly square to the ships speed (1)</a:t>
            </a:r>
          </a:p>
          <a:p>
            <a:r>
              <a:rPr lang="en-US" dirty="0"/>
              <a:t>For higher speeds the curve may be steeper (2)</a:t>
            </a:r>
          </a:p>
          <a:p>
            <a:r>
              <a:rPr lang="en-US" dirty="0"/>
              <a:t>For </a:t>
            </a:r>
            <a:r>
              <a:rPr lang="en-US" dirty="0" err="1"/>
              <a:t>planing</a:t>
            </a:r>
            <a:r>
              <a:rPr lang="en-US" dirty="0"/>
              <a:t> craft, twin hull or other misc. hull shapes the curve be more complex (3)</a:t>
            </a:r>
          </a:p>
        </p:txBody>
      </p:sp>
      <p:pic>
        <p:nvPicPr>
          <p:cNvPr id="8"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12" y="1582557"/>
            <a:ext cx="4982215" cy="4500066"/>
          </a:xfrm>
          <a:prstGeom prst="rect">
            <a:avLst/>
          </a:prstGeom>
        </p:spPr>
      </p:pic>
    </p:spTree>
    <p:extLst>
      <p:ext uri="{BB962C8B-B14F-4D97-AF65-F5344CB8AC3E}">
        <p14:creationId xmlns:p14="http://schemas.microsoft.com/office/powerpoint/2010/main" val="305219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Propulsion chain efficiency</a:t>
            </a:r>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508" y="1096420"/>
            <a:ext cx="8560443" cy="5097520"/>
          </a:xfrm>
        </p:spPr>
      </p:pic>
      <p:sp>
        <p:nvSpPr>
          <p:cNvPr id="5" name="Slide Number Placeholder 4"/>
          <p:cNvSpPr>
            <a:spLocks noGrp="1"/>
          </p:cNvSpPr>
          <p:nvPr>
            <p:ph type="sldNum" sz="quarter" idx="11"/>
          </p:nvPr>
        </p:nvSpPr>
        <p:spPr/>
        <p:txBody>
          <a:bodyPr/>
          <a:lstStyle/>
          <a:p>
            <a:fld id="{B5FF64A4-D3BA-F543-8CAB-C52811CB31E5}" type="slidenum">
              <a:rPr lang="nl-NL" smtClean="0"/>
              <a:pPr/>
              <a:t>9</a:t>
            </a:fld>
            <a:endParaRPr lang="nl-NL" dirty="0"/>
          </a:p>
        </p:txBody>
      </p:sp>
      <p:sp>
        <p:nvSpPr>
          <p:cNvPr id="7" name="TextBox 6"/>
          <p:cNvSpPr txBox="1"/>
          <p:nvPr/>
        </p:nvSpPr>
        <p:spPr>
          <a:xfrm>
            <a:off x="1643605" y="5931243"/>
            <a:ext cx="4339650" cy="246221"/>
          </a:xfrm>
          <a:prstGeom prst="rect">
            <a:avLst/>
          </a:prstGeom>
          <a:noFill/>
        </p:spPr>
        <p:txBody>
          <a:bodyPr wrap="none" rtlCol="0">
            <a:spAutoFit/>
          </a:bodyPr>
          <a:lstStyle/>
          <a:p>
            <a:r>
              <a:rPr lang="en-US" sz="1000" dirty="0"/>
              <a:t>Source: Design of propulsion and electric power generation systems fig 3.8 </a:t>
            </a:r>
            <a:r>
              <a:rPr lang="en-US" sz="1000" dirty="0" err="1"/>
              <a:t>ch.</a:t>
            </a:r>
            <a:r>
              <a:rPr lang="en-US" sz="1000" dirty="0"/>
              <a:t> 3</a:t>
            </a:r>
          </a:p>
        </p:txBody>
      </p:sp>
    </p:spTree>
    <p:extLst>
      <p:ext uri="{BB962C8B-B14F-4D97-AF65-F5344CB8AC3E}">
        <p14:creationId xmlns:p14="http://schemas.microsoft.com/office/powerpoint/2010/main" val="640068525"/>
      </p:ext>
    </p:extLst>
  </p:cSld>
  <p:clrMapOvr>
    <a:masterClrMapping/>
  </p:clrMapOvr>
</p:sld>
</file>

<file path=ppt/theme/theme1.xml><?xml version="1.0" encoding="utf-8"?>
<a:theme xmlns:a="http://schemas.openxmlformats.org/drawingml/2006/main" name="COMPETING">
  <a:themeElements>
    <a:clrScheme name="SkillSea">
      <a:dk1>
        <a:srgbClr val="646464"/>
      </a:dk1>
      <a:lt1>
        <a:srgbClr val="FFFFFF"/>
      </a:lt1>
      <a:dk2>
        <a:srgbClr val="00568A"/>
      </a:dk2>
      <a:lt2>
        <a:srgbClr val="E2F3F8"/>
      </a:lt2>
      <a:accent1>
        <a:srgbClr val="00B5DD"/>
      </a:accent1>
      <a:accent2>
        <a:srgbClr val="00568A"/>
      </a:accent2>
      <a:accent3>
        <a:srgbClr val="97D3E0"/>
      </a:accent3>
      <a:accent4>
        <a:srgbClr val="EE7F00"/>
      </a:accent4>
      <a:accent5>
        <a:srgbClr val="A0A0A0"/>
      </a:accent5>
      <a:accent6>
        <a:srgbClr val="7991AB"/>
      </a:accent6>
      <a:hlink>
        <a:srgbClr val="00B5DD"/>
      </a:hlink>
      <a:folHlink>
        <a:srgbClr val="C8C8C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llSea_presentation.potx [Skrivebeskyttet]" id="{3490259D-E29E-4163-8F8A-A13DEC5FC979}" vid="{6AE43140-19B9-4D2E-8404-D56429AADAE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50C0D33FE1D4597BC2F0EBAEAD822" ma:contentTypeVersion="8" ma:contentTypeDescription="Een nieuw document maken." ma:contentTypeScope="" ma:versionID="14ba338e1710dd1e349754ac5211b293">
  <xsd:schema xmlns:xsd="http://www.w3.org/2001/XMLSchema" xmlns:xs="http://www.w3.org/2001/XMLSchema" xmlns:p="http://schemas.microsoft.com/office/2006/metadata/properties" xmlns:ns2="2693ede7-da63-472a-be45-b351c69b32ee" targetNamespace="http://schemas.microsoft.com/office/2006/metadata/properties" ma:root="true" ma:fieldsID="6db5cff6fc2a20dd49bdee8c9d07bfde" ns2:_="">
    <xsd:import namespace="2693ede7-da63-472a-be45-b351c69b32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3ede7-da63-472a-be45-b351c69b3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1098C-CF6B-41EF-98ED-826D8FC20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3ede7-da63-472a-be45-b351c69b3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C802D-A623-4812-8C10-DAD9A9384C47}">
  <ds:schemaRef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2693ede7-da63-472a-be45-b351c69b32e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268290D5-4D0D-497E-B2E8-9FF4D535F8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SkillSea_presentation</Template>
  <TotalTime>368</TotalTime>
  <Words>583</Words>
  <Application>Microsoft Office PowerPoint</Application>
  <PresentationFormat>Breedbeeld</PresentationFormat>
  <Paragraphs>84</Paragraphs>
  <Slides>15</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Systeemlettertype</vt:lpstr>
      <vt:lpstr>Times New Roman</vt:lpstr>
      <vt:lpstr>COMPETING</vt:lpstr>
      <vt:lpstr>Power Consumption</vt:lpstr>
      <vt:lpstr>Learning outcome</vt:lpstr>
      <vt:lpstr>Content</vt:lpstr>
      <vt:lpstr>Total Resistance RT</vt:lpstr>
      <vt:lpstr>Frictional Resistance (RF)</vt:lpstr>
      <vt:lpstr>Residual Resistance (RR)</vt:lpstr>
      <vt:lpstr>Air Resistance (RA)</vt:lpstr>
      <vt:lpstr>Hull Resistance </vt:lpstr>
      <vt:lpstr>Propulsion chain efficiency</vt:lpstr>
      <vt:lpstr>Summary for propulsion</vt:lpstr>
      <vt:lpstr>Auxiliary and Hotel loads</vt:lpstr>
      <vt:lpstr>Reduce load</vt:lpstr>
      <vt:lpstr>Hull Resistance Exercise</vt:lpstr>
      <vt:lpstr>Propulsion Chain Exercise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Jens Brauchli Jensen</dc:creator>
  <cp:lastModifiedBy>E.G.T. Ouwens Nagell</cp:lastModifiedBy>
  <cp:revision>36</cp:revision>
  <dcterms:created xsi:type="dcterms:W3CDTF">2020-06-04T09:14:57Z</dcterms:created>
  <dcterms:modified xsi:type="dcterms:W3CDTF">2022-02-16T10:06:43Z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0x01010002A50C0D33FE1D4597BC2F0EBAEAD822</vt:lpwstr>
  </property>
</Properties>
</file>